
<file path=[Content_Types].xml><?xml version="1.0" encoding="utf-8"?>
<Types xmlns="http://schemas.openxmlformats.org/package/2006/content-types">
  <Override PartName="/ppt/slideLayouts/slideLayout8.xml" ContentType="application/vnd.openxmlformats-officedocument.presentationml.slideLayout+xml"/>
  <Override PartName="/ppt/embeddings/oleObject4.bin" ContentType="application/vnd.openxmlformats-officedocument.oleObject"/>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2.bin" ContentType="application/vnd.openxmlformats-officedocument.oleObject"/>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embeddings/oleObject3.bin" ContentType="application/vnd.openxmlformats-officedocument.oleObject"/>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Default Extension="emf" ContentType="image/x-emf"/>
  <Override PartName="/ppt/slides/slide37.xml" ContentType="application/vnd.openxmlformats-officedocument.presentationml.slide+xml"/>
  <Override PartName="/ppt/embeddings/oleObject13.bin" ContentType="application/vnd.openxmlformats-officedocument.oleObject"/>
  <Override PartName="/ppt/slides/slide10.xml" ContentType="application/vnd.openxmlformats-officedocument.presentationml.slide+xml"/>
  <Override PartName="/ppt/slides/slide33.xml" ContentType="application/vnd.openxmlformats-officedocument.presentationml.slide+xml"/>
  <Override PartName="/ppt/embeddings/oleObject10.bin" ContentType="application/vnd.openxmlformats-officedocument.oleObject"/>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Override PartName="/ppt/embeddings/oleObject15.bin" ContentType="application/vnd.openxmlformats-officedocument.oleObject"/>
  <Default Extension="png" ContentType="image/png"/>
  <Override PartName="/ppt/slides/slide27.xml" ContentType="application/vnd.openxmlformats-officedocument.presentationml.slide+xml"/>
  <Override PartName="/ppt/embeddings/oleObject9.bin" ContentType="application/vnd.openxmlformats-officedocument.oleObject"/>
  <Override PartName="/docProps/core.xml" ContentType="application/vnd.openxmlformats-package.core-properties+xml"/>
  <Override PartName="/ppt/slides/slide31.xml" ContentType="application/vnd.openxmlformats-officedocument.presentationml.slide+xml"/>
  <Override PartName="/ppt/embeddings/oleObject11.bin" ContentType="application/vnd.openxmlformats-officedocument.oleObject"/>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oleObject6.bin" ContentType="application/vnd.openxmlformats-officedocument.oleObject"/>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embeddings/oleObject5.bin" ContentType="application/vnd.openxmlformats-officedocument.oleObject"/>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embeddings/oleObject7.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embeddings/oleObject12.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embeddings/oleObject14.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bookmarkIdSeed="7">
  <p:sldMasterIdLst>
    <p:sldMasterId id="2147483648" r:id="rId1"/>
  </p:sldMasterIdLst>
  <p:notesMasterIdLst>
    <p:notesMasterId r:id="rId43"/>
  </p:notesMasterIdLst>
  <p:handoutMasterIdLst>
    <p:handoutMasterId r:id="rId44"/>
  </p:handoutMasterIdLst>
  <p:sldIdLst>
    <p:sldId id="257" r:id="rId2"/>
    <p:sldId id="274" r:id="rId3"/>
    <p:sldId id="355" r:id="rId4"/>
    <p:sldId id="384" r:id="rId5"/>
    <p:sldId id="383" r:id="rId6"/>
    <p:sldId id="385" r:id="rId7"/>
    <p:sldId id="350" r:id="rId8"/>
    <p:sldId id="371" r:id="rId9"/>
    <p:sldId id="370" r:id="rId10"/>
    <p:sldId id="344" r:id="rId11"/>
    <p:sldId id="272" r:id="rId12"/>
    <p:sldId id="379" r:id="rId13"/>
    <p:sldId id="345" r:id="rId14"/>
    <p:sldId id="275" r:id="rId15"/>
    <p:sldId id="381" r:id="rId16"/>
    <p:sldId id="321" r:id="rId17"/>
    <p:sldId id="319" r:id="rId18"/>
    <p:sldId id="378" r:id="rId19"/>
    <p:sldId id="348" r:id="rId20"/>
    <p:sldId id="351" r:id="rId21"/>
    <p:sldId id="323" r:id="rId22"/>
    <p:sldId id="324" r:id="rId23"/>
    <p:sldId id="325" r:id="rId24"/>
    <p:sldId id="326" r:id="rId25"/>
    <p:sldId id="376" r:id="rId26"/>
    <p:sldId id="388" r:id="rId27"/>
    <p:sldId id="386" r:id="rId28"/>
    <p:sldId id="387" r:id="rId29"/>
    <p:sldId id="352" r:id="rId30"/>
    <p:sldId id="293" r:id="rId31"/>
    <p:sldId id="339" r:id="rId32"/>
    <p:sldId id="389" r:id="rId33"/>
    <p:sldId id="342" r:id="rId34"/>
    <p:sldId id="353" r:id="rId35"/>
    <p:sldId id="296" r:id="rId36"/>
    <p:sldId id="343" r:id="rId37"/>
    <p:sldId id="364" r:id="rId38"/>
    <p:sldId id="333" r:id="rId39"/>
    <p:sldId id="365" r:id="rId40"/>
    <p:sldId id="366" r:id="rId41"/>
    <p:sldId id="367" r:id="rId4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003300"/>
    <a:srgbClr val="CC0000"/>
    <a:srgbClr val="B83D00"/>
    <a:srgbClr val="5C1C49"/>
    <a:srgbClr val="713D0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9038" autoAdjust="0"/>
  </p:normalViewPr>
  <p:slideViewPr>
    <p:cSldViewPr snapToGrid="0">
      <p:cViewPr varScale="1">
        <p:scale>
          <a:sx n="100" d="100"/>
          <a:sy n="100" d="100"/>
        </p:scale>
        <p:origin x="-584" y="-104"/>
      </p:cViewPr>
      <p:guideLst>
        <p:guide orient="horz" pos="405"/>
        <p:guide orient="horz" pos="1439"/>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6"/>
    </p:cViewPr>
  </p:sorter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notesMaster" Target="notesMasters/notesMaster1.xml"/><Relationship Id="rId25" Type="http://schemas.openxmlformats.org/officeDocument/2006/relationships/slide" Target="slides/slide24.xml"/><Relationship Id="rId10" Type="http://schemas.openxmlformats.org/officeDocument/2006/relationships/slide" Target="slides/slide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ableStyles" Target="tableStyles.xml"/><Relationship Id="rId44" Type="http://schemas.openxmlformats.org/officeDocument/2006/relationships/handoutMaster" Target="handoutMasters/handoutMaster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esProps" Target="pres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viewProps" Target="viewProps.xml"/><Relationship Id="rId48"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823D1A3-91FC-4A44-96D6-23370D452169}" type="datetime1">
              <a:rPr lang="en-US"/>
              <a:pPr/>
              <a:t>8/23/10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9F42869-C7E4-4BDC-ACAE-F54889E4F09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2E015C-0C42-4429-9D1D-EC9C9DEFE23B}" type="datetime1">
              <a:rPr lang="en-US"/>
              <a:pPr/>
              <a:t>8/23/10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4C3306F-0D91-4E9A-92BC-11198D6CBD37}"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34D6A048-496F-44F9-A4E5-76F150FA540C}" type="slidenum">
              <a:rPr lang="en-US" altLang="zh-CN">
                <a:ea typeface="宋体" charset="-122"/>
              </a:rPr>
              <a:pPr/>
              <a:t>30</a:t>
            </a:fld>
            <a:endParaRPr lang="en-US" altLang="zh-CN">
              <a:ea typeface="宋体" charset="-122"/>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a:lstStyle/>
          <a:p>
            <a:pPr eaLnBrk="1" hangingPunct="1">
              <a:spcBef>
                <a:spcPct val="0"/>
              </a:spcBef>
            </a:pPr>
            <a:endParaRPr lang="en-US" altLang="zh-CN" dirty="0" smtClean="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37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90563" lvl="1" eaLnBrk="1" hangingPunct="1">
              <a:lnSpc>
                <a:spcPct val="80000"/>
              </a:lnSpc>
              <a:buClrTx/>
            </a:pPr>
            <a:endParaRPr lang="en-US" altLang="zh-CN"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D4C3306F-0D91-4E9A-92BC-11198D6CBD3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39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40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44D0DFF8-704B-40D9-852F-D4E73096D4DB}" type="slidenum">
              <a:rPr lang="en-US"/>
              <a:pPr/>
              <a:t>8</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eaLnBrk="1" hangingPunct="1">
              <a:spcBef>
                <a:spcPct val="0"/>
              </a:spcBef>
            </a:pPr>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fld id="{44D0DFF8-704B-40D9-852F-D4E73096D4DB}" type="slidenum">
              <a:rPr lang="en-US"/>
              <a:pPr/>
              <a:t>9</a:t>
            </a:fld>
            <a:endParaRPr lang="en-US"/>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a:lstStyle/>
          <a:p>
            <a:pPr eaLnBrk="1" hangingPunct="1">
              <a:spcBef>
                <a:spcPct val="0"/>
              </a:spcBef>
            </a:pP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C3306F-0D91-4E9A-92BC-11198D6CBD3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AE6C0BA0-47B7-4EEF-8D00-AA22394D132E}" type="slidenum">
              <a:rPr lang="en-US"/>
              <a:pPr/>
              <a:t>11</a:t>
            </a:fld>
            <a:endParaRPr lang="en-US"/>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pPr eaLnBrk="1" hangingPunct="1">
              <a:spcBef>
                <a:spcPct val="0"/>
              </a:spcBef>
            </a:pPr>
            <a:endParaRPr lang="en-US" altLang="zh-CN" dirty="0" smtClean="0">
              <a:latin typeface="Arial"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ＭＳ Ｐゴシック" charset="-128"/>
                <a:cs typeface="ＭＳ Ｐゴシック" charset="-128"/>
              </a:rPr>
              <a:t>Condition</a:t>
            </a:r>
            <a:r>
              <a:rPr lang="en-US" sz="1200" kern="1200" dirty="0" smtClean="0">
                <a:solidFill>
                  <a:schemeClr val="tx1"/>
                </a:solidFill>
                <a:latin typeface="+mn-lt"/>
                <a:ea typeface="ＭＳ Ｐゴシック" charset="-128"/>
                <a:cs typeface="ＭＳ Ｐゴシック" charset="-128"/>
              </a:rPr>
              <a:t> is always expressed in a negative form (not(C)). </a:t>
            </a:r>
            <a:endParaRPr lang="en-US" dirty="0"/>
          </a:p>
        </p:txBody>
      </p:sp>
      <p:sp>
        <p:nvSpPr>
          <p:cNvPr id="4" name="Slide Number Placeholder 3"/>
          <p:cNvSpPr>
            <a:spLocks noGrp="1"/>
          </p:cNvSpPr>
          <p:nvPr>
            <p:ph type="sldNum" sz="quarter" idx="10"/>
          </p:nvPr>
        </p:nvSpPr>
        <p:spPr/>
        <p:txBody>
          <a:bodyPr/>
          <a:lstStyle/>
          <a:p>
            <a:fld id="{D4C3306F-0D91-4E9A-92BC-11198D6CBD3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Pr>
        <a:solidFill>
          <a:srgbClr val="CC0000"/>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9144000" cy="1143000"/>
          </a:xfrm>
          <a:prstGeom prst="rect">
            <a:avLst/>
          </a:prstGeom>
          <a:solidFill>
            <a:schemeClr val="tx1"/>
          </a:solidFill>
          <a:ln w="9525">
            <a:noFill/>
            <a:miter lim="800000"/>
            <a:headEnd/>
            <a:tailEnd/>
          </a:ln>
          <a:effectLst/>
        </p:spPr>
        <p:txBody>
          <a:bodyPr wrap="none" anchor="ctr"/>
          <a:lstStyle/>
          <a:p>
            <a:endParaRPr lang="en-US"/>
          </a:p>
        </p:txBody>
      </p:sp>
      <p:pic>
        <p:nvPicPr>
          <p:cNvPr id="5" name="Picture 22" descr="TTU 2 Title Page_logo"/>
          <p:cNvPicPr>
            <a:picLocks noChangeAspect="1" noChangeArrowheads="1"/>
          </p:cNvPicPr>
          <p:nvPr userDrawn="1"/>
        </p:nvPicPr>
        <p:blipFill>
          <a:blip r:embed="rId2"/>
          <a:srcRect/>
          <a:stretch>
            <a:fillRect/>
          </a:stretch>
        </p:blipFill>
        <p:spPr bwMode="auto">
          <a:xfrm>
            <a:off x="7977188" y="-3175"/>
            <a:ext cx="1103312" cy="1139825"/>
          </a:xfrm>
          <a:prstGeom prst="rect">
            <a:avLst/>
          </a:prstGeom>
          <a:noFill/>
          <a:ln w="9525">
            <a:noFill/>
            <a:miter lim="800000"/>
            <a:headEnd/>
            <a:tailEnd/>
          </a:ln>
        </p:spPr>
      </p:pic>
      <p:sp>
        <p:nvSpPr>
          <p:cNvPr id="3074" name="Rectangle 2"/>
          <p:cNvSpPr>
            <a:spLocks noGrp="1" noChangeArrowheads="1"/>
          </p:cNvSpPr>
          <p:nvPr>
            <p:ph type="ctrTitle"/>
          </p:nvPr>
        </p:nvSpPr>
        <p:spPr>
          <a:xfrm>
            <a:off x="614363" y="-42863"/>
            <a:ext cx="7513637" cy="1143001"/>
          </a:xfrm>
        </p:spPr>
        <p:txBody>
          <a:bodyPr/>
          <a:lstStyle>
            <a:lvl1pPr>
              <a:lnSpc>
                <a:spcPct val="120000"/>
              </a:lnSpc>
              <a:spcAft>
                <a:spcPct val="20000"/>
              </a:spcAft>
              <a:defRPr/>
            </a:lvl1pPr>
          </a:lstStyle>
          <a:p>
            <a:r>
              <a:rPr lang="en-US" dirty="0"/>
              <a:t>Click to edit Master title style</a:t>
            </a:r>
          </a:p>
        </p:txBody>
      </p:sp>
      <p:sp>
        <p:nvSpPr>
          <p:cNvPr id="3075" name="Rectangle 3"/>
          <p:cNvSpPr>
            <a:spLocks noGrp="1" noChangeArrowheads="1"/>
          </p:cNvSpPr>
          <p:nvPr>
            <p:ph type="subTitle" idx="1"/>
          </p:nvPr>
        </p:nvSpPr>
        <p:spPr>
          <a:xfrm>
            <a:off x="566738" y="3076575"/>
            <a:ext cx="6400800" cy="1752600"/>
          </a:xfrm>
        </p:spPr>
        <p:txBody>
          <a:bodyPr/>
          <a:lstStyle>
            <a:lvl1pPr>
              <a:spcBef>
                <a:spcPct val="0"/>
              </a:spcBef>
              <a:spcAft>
                <a:spcPct val="0"/>
              </a:spcAft>
              <a:defRPr sz="3600">
                <a:solidFill>
                  <a:schemeClr val="bg1"/>
                </a:solidFill>
              </a:defRPr>
            </a:lvl1pPr>
          </a:lstStyle>
          <a:p>
            <a:r>
              <a:rPr lang="en-US"/>
              <a:t>Click to edit Master subtitle style</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25400"/>
            <a:ext cx="2057400" cy="668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9913" y="-25400"/>
            <a:ext cx="6019800" cy="668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457200" y="6248400"/>
            <a:ext cx="2133600" cy="457200"/>
          </a:xfrm>
        </p:spPr>
        <p:txBody>
          <a:bodyPr/>
          <a:lstStyle>
            <a:lvl1pPr>
              <a:defRPr/>
            </a:lvl1pPr>
          </a:lstStyle>
          <a:p>
            <a:fld id="{14398DD2-CF3A-469E-8516-53EC94E27B6F}" type="datetime1">
              <a:rPr lang="en-US"/>
              <a:pPr/>
              <a:t>8/23/10</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r>
              <a:rPr lang="en-US"/>
              <a:t>Texas Tech University</a:t>
            </a:r>
          </a:p>
        </p:txBody>
      </p:sp>
      <p:sp>
        <p:nvSpPr>
          <p:cNvPr id="7" name="Rectangle 6"/>
          <p:cNvSpPr>
            <a:spLocks noGrp="1" noChangeArrowheads="1"/>
          </p:cNvSpPr>
          <p:nvPr>
            <p:ph type="sldNum" sz="quarter" idx="12"/>
          </p:nvPr>
        </p:nvSpPr>
        <p:spPr>
          <a:xfrm>
            <a:off x="6553200" y="6248400"/>
            <a:ext cx="2133600" cy="457200"/>
          </a:xfrm>
        </p:spPr>
        <p:txBody>
          <a:bodyPr/>
          <a:lstStyle>
            <a:lvl1pPr>
              <a:defRPr/>
            </a:lvl1pPr>
          </a:lstStyle>
          <a:p>
            <a:fld id="{B622AC3C-8E35-4A47-86B6-52E97AAE4809}"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9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jpe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1143000"/>
          </a:xfrm>
          <a:prstGeom prst="rect">
            <a:avLst/>
          </a:prstGeom>
          <a:solidFill>
            <a:schemeClr val="tx1"/>
          </a:solidFill>
          <a:ln w="9525">
            <a:noFill/>
            <a:miter lim="800000"/>
            <a:headEnd/>
            <a:tailEnd/>
          </a:ln>
          <a:effectLst/>
        </p:spPr>
        <p:txBody>
          <a:bodyPr wrap="none" anchor="ctr"/>
          <a:lstStyle/>
          <a:p>
            <a:endParaRPr lang="en-US"/>
          </a:p>
        </p:txBody>
      </p:sp>
      <p:sp>
        <p:nvSpPr>
          <p:cNvPr id="1027" name="Rectangle 2"/>
          <p:cNvSpPr>
            <a:spLocks noGrp="1" noChangeArrowheads="1"/>
          </p:cNvSpPr>
          <p:nvPr>
            <p:ph type="title"/>
          </p:nvPr>
        </p:nvSpPr>
        <p:spPr bwMode="auto">
          <a:xfrm>
            <a:off x="614363" y="-25400"/>
            <a:ext cx="7515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69913" y="2130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9" descr="TTU 2 Title Page_logo"/>
          <p:cNvPicPr>
            <a:picLocks noChangeAspect="1" noChangeArrowheads="1"/>
          </p:cNvPicPr>
          <p:nvPr userDrawn="1"/>
        </p:nvPicPr>
        <p:blipFill>
          <a:blip r:embed="rId14"/>
          <a:srcRect/>
          <a:stretch>
            <a:fillRect/>
          </a:stretch>
        </p:blipFill>
        <p:spPr bwMode="auto">
          <a:xfrm>
            <a:off x="7977188" y="-3175"/>
            <a:ext cx="1103312" cy="1139825"/>
          </a:xfrm>
          <a:prstGeom prst="rect">
            <a:avLst/>
          </a:prstGeom>
          <a:noFill/>
          <a:ln w="9525">
            <a:noFill/>
            <a:miter lim="800000"/>
            <a:headEnd/>
            <a:tailEnd/>
          </a:ln>
        </p:spPr>
      </p:pic>
      <p:sp>
        <p:nvSpPr>
          <p:cNvPr id="6"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t>Texas Tech University</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9EFBEAD-6797-476A-9073-7D976EE06252}" type="slidenum">
              <a:rPr lang="en-US"/>
              <a:pPr/>
              <a:t>‹#›</a:t>
            </a:fld>
            <a:endParaRPr lang="en-US"/>
          </a:p>
        </p:txBody>
      </p:sp>
      <p:sp>
        <p:nvSpPr>
          <p:cNvPr id="8" name="Date Placeholder 7"/>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2E3E61C-7289-4E22-B163-9A3D465FA343}" type="datetime1">
              <a:rPr lang="en-US"/>
              <a:pPr/>
              <a:t>8/23/10</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spd="med">
    <p:fade thruBlk="1"/>
  </p:transition>
  <p:hf hdr="0" ftr="0" dt="0"/>
  <p:txStyles>
    <p:titleStyle>
      <a:lvl1pPr algn="l" rtl="0" eaLnBrk="0" fontAlgn="base" hangingPunct="0">
        <a:spcBef>
          <a:spcPct val="0"/>
        </a:spcBef>
        <a:spcAft>
          <a:spcPct val="0"/>
        </a:spcAft>
        <a:defRPr sz="20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000">
          <a:solidFill>
            <a:schemeClr val="bg1"/>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2000">
          <a:solidFill>
            <a:schemeClr val="bg1"/>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2000">
          <a:solidFill>
            <a:schemeClr val="bg1"/>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2000">
          <a:solidFill>
            <a:schemeClr val="bg1"/>
          </a:solidFill>
          <a:latin typeface="Times New Roman" charset="0"/>
          <a:ea typeface="ＭＳ Ｐゴシック" charset="-128"/>
          <a:cs typeface="ＭＳ Ｐゴシック" charset="-128"/>
        </a:defRPr>
      </a:lvl5pPr>
      <a:lvl6pPr marL="457200" algn="l" rtl="0" fontAlgn="base">
        <a:spcBef>
          <a:spcPct val="0"/>
        </a:spcBef>
        <a:spcAft>
          <a:spcPct val="0"/>
        </a:spcAft>
        <a:defRPr sz="2000">
          <a:solidFill>
            <a:schemeClr val="bg1"/>
          </a:solidFill>
          <a:latin typeface="Times New Roman" charset="0"/>
        </a:defRPr>
      </a:lvl6pPr>
      <a:lvl7pPr marL="914400" algn="l" rtl="0" fontAlgn="base">
        <a:spcBef>
          <a:spcPct val="0"/>
        </a:spcBef>
        <a:spcAft>
          <a:spcPct val="0"/>
        </a:spcAft>
        <a:defRPr sz="2000">
          <a:solidFill>
            <a:schemeClr val="bg1"/>
          </a:solidFill>
          <a:latin typeface="Times New Roman" charset="0"/>
        </a:defRPr>
      </a:lvl7pPr>
      <a:lvl8pPr marL="1371600" algn="l" rtl="0" fontAlgn="base">
        <a:spcBef>
          <a:spcPct val="0"/>
        </a:spcBef>
        <a:spcAft>
          <a:spcPct val="0"/>
        </a:spcAft>
        <a:defRPr sz="2000">
          <a:solidFill>
            <a:schemeClr val="bg1"/>
          </a:solidFill>
          <a:latin typeface="Times New Roman" charset="0"/>
        </a:defRPr>
      </a:lvl8pPr>
      <a:lvl9pPr marL="1828800" algn="l" rtl="0" fontAlgn="base">
        <a:spcBef>
          <a:spcPct val="0"/>
        </a:spcBef>
        <a:spcAft>
          <a:spcPct val="0"/>
        </a:spcAft>
        <a:defRPr sz="2000">
          <a:solidFill>
            <a:schemeClr val="bg1"/>
          </a:solidFill>
          <a:latin typeface="Times New Roman" charset="0"/>
        </a:defRPr>
      </a:lvl9pPr>
    </p:titleStyle>
    <p:bodyStyle>
      <a:lvl1pPr marL="342900" indent="-342900" algn="l" rtl="0" eaLnBrk="0" fontAlgn="base" hangingPunct="0">
        <a:spcBef>
          <a:spcPct val="20000"/>
        </a:spcBef>
        <a:spcAft>
          <a:spcPct val="25000"/>
        </a:spcAft>
        <a:defRPr sz="3200">
          <a:solidFill>
            <a:schemeClr val="tx1"/>
          </a:solidFill>
          <a:latin typeface="+mn-lt"/>
          <a:ea typeface="ＭＳ Ｐゴシック" charset="-128"/>
          <a:cs typeface="ＭＳ Ｐゴシック" charset="-128"/>
        </a:defRPr>
      </a:lvl1pPr>
      <a:lvl2pPr marL="400050" indent="-285750" algn="l" rtl="0" eaLnBrk="0" fontAlgn="base" hangingPunct="0">
        <a:spcBef>
          <a:spcPct val="20000"/>
        </a:spcBef>
        <a:spcAft>
          <a:spcPct val="0"/>
        </a:spcAft>
        <a:buClr>
          <a:srgbClr val="CC0000"/>
        </a:buClr>
        <a:buSzPct val="90000"/>
        <a:buFont typeface="Wingdings" charset="2"/>
        <a:buChar char="§"/>
        <a:defRPr sz="2400">
          <a:solidFill>
            <a:schemeClr val="tx1"/>
          </a:solidFill>
          <a:latin typeface="+mn-lt"/>
          <a:ea typeface="ＭＳ Ｐゴシック" charset="-128"/>
        </a:defRPr>
      </a:lvl2pPr>
      <a:lvl3pPr marL="742950" indent="-228600" algn="l" rtl="0" eaLnBrk="0" fontAlgn="base" hangingPunct="0">
        <a:spcBef>
          <a:spcPct val="40000"/>
        </a:spcBef>
        <a:spcAft>
          <a:spcPct val="0"/>
        </a:spcAft>
        <a:buChar char="•"/>
        <a:defRPr i="1">
          <a:solidFill>
            <a:schemeClr val="tx1"/>
          </a:solidFill>
          <a:latin typeface="+mn-lt"/>
          <a:ea typeface="ＭＳ Ｐゴシック" charset="-128"/>
        </a:defRPr>
      </a:lvl3pPr>
      <a:lvl4pPr marL="1258888" indent="-228600" algn="l" rtl="0" eaLnBrk="0" fontAlgn="base" hangingPunct="0">
        <a:spcBef>
          <a:spcPct val="40000"/>
        </a:spcBef>
        <a:spcAft>
          <a:spcPct val="0"/>
        </a:spcAft>
        <a:buChar char="–"/>
        <a:defRPr>
          <a:solidFill>
            <a:schemeClr val="tx1"/>
          </a:solidFill>
          <a:latin typeface="+mn-lt"/>
          <a:ea typeface="ＭＳ Ｐゴシック" charset="-128"/>
        </a:defRPr>
      </a:lvl4pPr>
      <a:lvl5pPr marL="1422400" indent="406400" algn="l" rtl="0" eaLnBrk="0" fontAlgn="base" hangingPunct="0">
        <a:spcBef>
          <a:spcPct val="20000"/>
        </a:spcBef>
        <a:spcAft>
          <a:spcPct val="0"/>
        </a:spcAft>
        <a:defRPr>
          <a:solidFill>
            <a:schemeClr val="tx1"/>
          </a:solidFill>
          <a:latin typeface="+mn-lt"/>
          <a:ea typeface="ＭＳ Ｐゴシック" charset="-128"/>
        </a:defRPr>
      </a:lvl5pPr>
      <a:lvl6pPr marL="1879600" algn="l" rtl="0" fontAlgn="base">
        <a:spcBef>
          <a:spcPct val="20000"/>
        </a:spcBef>
        <a:spcAft>
          <a:spcPct val="0"/>
        </a:spcAft>
        <a:defRPr>
          <a:solidFill>
            <a:schemeClr val="tx1"/>
          </a:solidFill>
          <a:latin typeface="+mn-lt"/>
          <a:ea typeface="ＭＳ Ｐゴシック" charset="-128"/>
        </a:defRPr>
      </a:lvl6pPr>
      <a:lvl7pPr marL="2336800" algn="l" rtl="0" fontAlgn="base">
        <a:spcBef>
          <a:spcPct val="20000"/>
        </a:spcBef>
        <a:spcAft>
          <a:spcPct val="0"/>
        </a:spcAft>
        <a:defRPr>
          <a:solidFill>
            <a:schemeClr val="tx1"/>
          </a:solidFill>
          <a:latin typeface="+mn-lt"/>
          <a:ea typeface="ＭＳ Ｐゴシック" charset="-128"/>
        </a:defRPr>
      </a:lvl7pPr>
      <a:lvl8pPr marL="2794000" algn="l" rtl="0" fontAlgn="base">
        <a:spcBef>
          <a:spcPct val="20000"/>
        </a:spcBef>
        <a:spcAft>
          <a:spcPct val="0"/>
        </a:spcAft>
        <a:defRPr>
          <a:solidFill>
            <a:schemeClr val="tx1"/>
          </a:solidFill>
          <a:latin typeface="+mn-lt"/>
          <a:ea typeface="ＭＳ Ｐゴシック" charset="-128"/>
        </a:defRPr>
      </a:lvl8pPr>
      <a:lvl9pPr marL="3251200" algn="l" rtl="0" fontAlgn="base">
        <a:spcBef>
          <a:spcPct val="20000"/>
        </a:spcBef>
        <a:spcAft>
          <a:spcPct val="0"/>
        </a:spcAft>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6.bin"/><Relationship Id="rId1" Type="http://schemas.openxmlformats.org/officeDocument/2006/relationships/vmlDrawing" Target="../drawings/vmlDrawing6.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4" Type="http://schemas.openxmlformats.org/officeDocument/2006/relationships/oleObject" Target="../embeddings/oleObject8.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4" Type="http://schemas.openxmlformats.org/officeDocument/2006/relationships/oleObject" Target="../embeddings/oleObject9.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4" Type="http://schemas.openxmlformats.org/officeDocument/2006/relationships/oleObject" Target="../embeddings/oleObject10.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oleObject" Target="../embeddings/oleObject11.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4" Type="http://schemas.openxmlformats.org/officeDocument/2006/relationships/oleObject" Target="../embeddings/oleObject12.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4" Type="http://schemas.openxmlformats.org/officeDocument/2006/relationships/oleObject" Target="../embeddings/oleObject13.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oleObject" Target="../embeddings/oleObject14.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4" Type="http://schemas.openxmlformats.org/officeDocument/2006/relationships/oleObject" Target="../embeddings/oleObject15.bin"/><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oleObject2.bin"/><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9" descr="bell-tower"/>
          <p:cNvPicPr>
            <a:picLocks noChangeAspect="1" noChangeArrowheads="1"/>
          </p:cNvPicPr>
          <p:nvPr/>
        </p:nvPicPr>
        <p:blipFill>
          <a:blip r:embed="rId4"/>
          <a:srcRect r="172" b="9528"/>
          <a:stretch>
            <a:fillRect/>
          </a:stretch>
        </p:blipFill>
        <p:spPr bwMode="auto">
          <a:xfrm>
            <a:off x="687388" y="2274888"/>
            <a:ext cx="1843087" cy="2336800"/>
          </a:xfrm>
          <a:prstGeom prst="rect">
            <a:avLst/>
          </a:prstGeom>
          <a:noFill/>
        </p:spPr>
      </p:pic>
      <p:sp>
        <p:nvSpPr>
          <p:cNvPr id="11" name="Rectangle 3"/>
          <p:cNvSpPr>
            <a:spLocks noGrp="1" noChangeArrowheads="1"/>
          </p:cNvSpPr>
          <p:nvPr>
            <p:ph type="ctrTitle"/>
          </p:nvPr>
        </p:nvSpPr>
        <p:spPr>
          <a:xfrm>
            <a:off x="2640013" y="1495422"/>
            <a:ext cx="6489700" cy="1092200"/>
          </a:xfrm>
        </p:spPr>
        <p:txBody>
          <a:bodyPr/>
          <a:lstStyle/>
          <a:p>
            <a:pPr>
              <a:lnSpc>
                <a:spcPct val="100000"/>
              </a:lnSpc>
              <a:spcAft>
                <a:spcPts val="0"/>
              </a:spcAft>
            </a:pPr>
            <a:r>
              <a:rPr lang="en-US" sz="3200" dirty="0" smtClean="0"/>
              <a:t>Supporting Data Consistency in Concurrent Process Execution with Assurance Points and Invariants*</a:t>
            </a:r>
            <a:endParaRPr lang="en-US" sz="3200" dirty="0"/>
          </a:p>
        </p:txBody>
      </p:sp>
      <p:sp>
        <p:nvSpPr>
          <p:cNvPr id="12" name="Content Placeholder 2"/>
          <p:cNvSpPr txBox="1">
            <a:spLocks/>
          </p:cNvSpPr>
          <p:nvPr/>
        </p:nvSpPr>
        <p:spPr bwMode="auto">
          <a:xfrm>
            <a:off x="2657132" y="2985926"/>
            <a:ext cx="6407356" cy="3438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indent="-342900" eaLnBrk="0" hangingPunct="0"/>
            <a:r>
              <a:rPr lang="en-US" sz="2400" kern="0" dirty="0" smtClean="0">
                <a:solidFill>
                  <a:schemeClr val="bg1"/>
                </a:solidFill>
                <a:latin typeface="+mj-lt"/>
                <a:cs typeface="ＭＳ Ｐゴシック" charset="-128"/>
              </a:rPr>
              <a:t>Andrew Courter</a:t>
            </a:r>
          </a:p>
          <a:p>
            <a:pPr marL="342900" indent="-342900" eaLnBrk="0" hangingPunct="0"/>
            <a:endParaRPr lang="en-US" sz="1700" kern="0" dirty="0" smtClean="0">
              <a:solidFill>
                <a:schemeClr val="bg1"/>
              </a:solidFill>
              <a:latin typeface="+mj-lt"/>
              <a:cs typeface="ＭＳ Ｐゴシック" charset="-128"/>
            </a:endParaRPr>
          </a:p>
          <a:p>
            <a:pPr marL="342900" indent="-342900" eaLnBrk="0" hangingPunct="0"/>
            <a:r>
              <a:rPr lang="en-US" sz="1700" kern="0" dirty="0" smtClean="0">
                <a:solidFill>
                  <a:schemeClr val="bg1"/>
                </a:solidFill>
                <a:latin typeface="+mj-lt"/>
                <a:cs typeface="ＭＳ Ｐゴシック" charset="-128"/>
              </a:rPr>
              <a:t>Masters Thesis Defense</a:t>
            </a:r>
          </a:p>
          <a:p>
            <a:pPr marL="342900" indent="-342900" eaLnBrk="0" hangingPunct="0"/>
            <a:r>
              <a:rPr lang="en-US" sz="1700" kern="0" dirty="0" smtClean="0">
                <a:solidFill>
                  <a:schemeClr val="bg1"/>
                </a:solidFill>
                <a:latin typeface="+mj-lt"/>
                <a:cs typeface="ＭＳ Ｐゴシック" charset="-128"/>
              </a:rPr>
              <a:t>Department of Computer Science</a:t>
            </a:r>
          </a:p>
          <a:p>
            <a:pPr marL="342900" indent="-342900" eaLnBrk="0" hangingPunct="0"/>
            <a:endParaRPr kumimoji="0" lang="en-US" sz="2200" b="0"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128"/>
            </a:endParaRPr>
          </a:p>
          <a:p>
            <a:pPr marL="342900" marR="0" lvl="0" indent="-342900" defTabSz="914400" rtl="0" eaLnBrk="0" fontAlgn="base" latinLnBrk="0" hangingPunct="0">
              <a:lnSpc>
                <a:spcPct val="100000"/>
              </a:lnSpc>
              <a:spcBef>
                <a:spcPct val="0"/>
              </a:spcBef>
              <a:spcAft>
                <a:spcPct val="0"/>
              </a:spcAft>
              <a:buClrTx/>
              <a:buSzTx/>
              <a:buFontTx/>
              <a:buNone/>
              <a:tabLst/>
              <a:defRPr/>
            </a:pPr>
            <a:r>
              <a:rPr lang="en-US" sz="1400" i="1" kern="0" dirty="0" smtClean="0">
                <a:solidFill>
                  <a:schemeClr val="bg1"/>
                </a:solidFill>
                <a:latin typeface="+mj-lt"/>
                <a:cs typeface="ＭＳ Ｐゴシック" charset="-128"/>
              </a:rPr>
              <a:t>08/24/2010</a:t>
            </a:r>
            <a:endParaRPr lang="en-US" sz="1400" i="1" kern="0" dirty="0">
              <a:solidFill>
                <a:schemeClr val="bg1"/>
              </a:solidFill>
              <a:latin typeface="+mj-lt"/>
              <a:cs typeface="ＭＳ Ｐゴシック" charset="-128"/>
            </a:endParaRPr>
          </a:p>
          <a:p>
            <a:pPr marL="2628900" lvl="5" indent="-342900" eaLnBrk="0" hangingPunct="0"/>
            <a:endParaRPr kumimoji="0" lang="en-US" sz="2200" b="0"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128"/>
            </a:endParaRPr>
          </a:p>
          <a:p>
            <a:pPr marL="342900" indent="-342900" eaLnBrk="0" hangingPunct="0"/>
            <a:r>
              <a:rPr kumimoji="0" lang="en-US" sz="2200" b="0"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128"/>
              </a:rPr>
              <a:t>Committee Members:</a:t>
            </a:r>
          </a:p>
          <a:p>
            <a:pPr marL="400050" lvl="1" indent="-285750" eaLnBrk="0" hangingPunct="0">
              <a:spcBef>
                <a:spcPct val="20000"/>
              </a:spcBef>
              <a:buClr>
                <a:srgbClr val="CC0000"/>
              </a:buClr>
              <a:buSzPct val="90000"/>
              <a:buFont typeface="Wingdings" charset="2"/>
              <a:buChar char="§"/>
            </a:pPr>
            <a:r>
              <a:rPr kumimoji="0" lang="en-US" sz="2000" b="0" i="0" u="none" strike="noStrike" kern="0" cap="none" spc="0" normalizeH="0" baseline="0" noProof="0" dirty="0" smtClean="0">
                <a:ln>
                  <a:noFill/>
                </a:ln>
                <a:solidFill>
                  <a:schemeClr val="bg1"/>
                </a:solidFill>
                <a:effectLst/>
                <a:uLnTx/>
                <a:uFillTx/>
                <a:latin typeface="+mj-lt"/>
                <a:ea typeface="ＭＳ Ｐゴシック" charset="-128"/>
              </a:rPr>
              <a:t>Dr. Susan Urban (Chair)</a:t>
            </a:r>
          </a:p>
          <a:p>
            <a:pPr marL="400050" lvl="1" indent="-285750" eaLnBrk="0" hangingPunct="0">
              <a:spcBef>
                <a:spcPct val="20000"/>
              </a:spcBef>
              <a:buClr>
                <a:srgbClr val="CC0000"/>
              </a:buClr>
              <a:buSzPct val="90000"/>
              <a:buFont typeface="Wingdings" charset="2"/>
              <a:buChar char="§"/>
            </a:pPr>
            <a:r>
              <a:rPr lang="en-US" sz="2000" kern="0" dirty="0" smtClean="0">
                <a:solidFill>
                  <a:schemeClr val="bg1"/>
                </a:solidFill>
                <a:latin typeface="+mj-lt"/>
              </a:rPr>
              <a:t>Dr. Michael Shin </a:t>
            </a:r>
          </a:p>
          <a:p>
            <a:pPr marL="400050" lvl="1" indent="-285750" eaLnBrk="0" hangingPunct="0">
              <a:spcBef>
                <a:spcPct val="20000"/>
              </a:spcBef>
              <a:buClr>
                <a:srgbClr val="CC0000"/>
              </a:buClr>
              <a:buSzPct val="90000"/>
              <a:buFont typeface="Wingdings" charset="2"/>
              <a:buChar char="§"/>
            </a:pPr>
            <a:r>
              <a:rPr kumimoji="0" lang="en-US" sz="2000" b="0" i="0" u="none" strike="noStrike" kern="0" cap="none" spc="0" normalizeH="0" baseline="0" noProof="0" dirty="0" smtClean="0">
                <a:ln>
                  <a:noFill/>
                </a:ln>
                <a:solidFill>
                  <a:schemeClr val="bg1"/>
                </a:solidFill>
                <a:effectLst/>
                <a:uLnTx/>
                <a:uFillTx/>
                <a:latin typeface="+mj-lt"/>
                <a:ea typeface="ＭＳ Ｐゴシック" charset="-128"/>
              </a:rPr>
              <a:t>Dr. Susan Mengel</a:t>
            </a:r>
          </a:p>
          <a:p>
            <a:pPr marL="400050" lvl="1" indent="-285750" eaLnBrk="0" hangingPunct="0">
              <a:spcBef>
                <a:spcPct val="20000"/>
              </a:spcBef>
              <a:buClr>
                <a:srgbClr val="CC0000"/>
              </a:buClr>
              <a:buSzPct val="90000"/>
              <a:buFont typeface="Wingdings" charset="2"/>
              <a:buChar char="§"/>
            </a:pPr>
            <a:endParaRPr kumimoji="0" lang="en-US" sz="2000" b="1" i="0" u="none" strike="noStrike" kern="0" cap="none" spc="0" normalizeH="0" baseline="0" noProof="0" dirty="0" smtClean="0">
              <a:ln>
                <a:noFill/>
              </a:ln>
              <a:solidFill>
                <a:schemeClr val="bg1"/>
              </a:solidFill>
              <a:effectLst/>
              <a:uLnTx/>
              <a:uFillTx/>
              <a:latin typeface="+mj-lt"/>
              <a:ea typeface="ＭＳ Ｐゴシック" charset="-128"/>
            </a:endParaRPr>
          </a:p>
        </p:txBody>
      </p:sp>
      <p:sp>
        <p:nvSpPr>
          <p:cNvPr id="64513" name="Rectangle 1"/>
          <p:cNvSpPr>
            <a:spLocks noChangeArrowheads="1"/>
          </p:cNvSpPr>
          <p:nvPr/>
        </p:nvSpPr>
        <p:spPr bwMode="auto">
          <a:xfrm>
            <a:off x="0" y="6396688"/>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30488"/>
            <a:r>
              <a:rPr kumimoji="0" lang="en-US" sz="1500" b="0" i="0" u="none" strike="noStrike" cap="none" normalizeH="0" baseline="0" dirty="0" smtClean="0">
                <a:ln>
                  <a:noFill/>
                </a:ln>
                <a:solidFill>
                  <a:schemeClr val="bg1"/>
                </a:solidFill>
                <a:effectLst/>
                <a:latin typeface="Arial" pitchFamily="34" charset="0"/>
                <a:cs typeface="Arial" pitchFamily="34" charset="0"/>
              </a:rPr>
              <a:t>*</a:t>
            </a:r>
            <a:r>
              <a:rPr lang="en-US" sz="1500" dirty="0" smtClean="0">
                <a:solidFill>
                  <a:schemeClr val="bg1"/>
                </a:solidFill>
              </a:rPr>
              <a:t>This research is supported by NSF Grant No. CCF-0820152.</a:t>
            </a:r>
            <a:endParaRPr lang="en-US" sz="1500" i="1" dirty="0" smtClean="0">
              <a:solidFill>
                <a:schemeClr val="bg1"/>
              </a:solidFill>
            </a:endParaRPr>
          </a:p>
          <a:p>
            <a:pPr marR="0" lvl="0"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pPr marL="457200" indent="-457200" eaLnBrk="1" hangingPunct="1">
              <a:lnSpc>
                <a:spcPct val="80000"/>
              </a:lnSpc>
            </a:pPr>
            <a:r>
              <a:rPr lang="en-US" dirty="0" smtClean="0">
                <a:cs typeface="Arial" charset="0"/>
              </a:rPr>
              <a:t>Background Research for the Use of Invariants</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522514" y="-1"/>
            <a:ext cx="7492774" cy="1159099"/>
          </a:xfrm>
        </p:spPr>
        <p:txBody>
          <a:bodyPr/>
          <a:lstStyle/>
          <a:p>
            <a:pPr marL="457200" indent="-457200" eaLnBrk="1" hangingPunct="1">
              <a:lnSpc>
                <a:spcPct val="80000"/>
              </a:lnSpc>
            </a:pPr>
            <a:r>
              <a:rPr lang="en-US" sz="3600" b="1" dirty="0" smtClean="0">
                <a:cs typeface="Arial" charset="0"/>
              </a:rPr>
              <a:t>Delta-Enabled Grid Services (DEGS)</a:t>
            </a:r>
          </a:p>
        </p:txBody>
      </p:sp>
      <p:grpSp>
        <p:nvGrpSpPr>
          <p:cNvPr id="13" name="Group 12"/>
          <p:cNvGrpSpPr>
            <a:grpSpLocks noChangeAspect="1"/>
          </p:cNvGrpSpPr>
          <p:nvPr/>
        </p:nvGrpSpPr>
        <p:grpSpPr bwMode="auto">
          <a:xfrm>
            <a:off x="2565069" y="1280465"/>
            <a:ext cx="4208865" cy="4336564"/>
            <a:chOff x="2160" y="3516"/>
            <a:chExt cx="7020" cy="5581"/>
          </a:xfrm>
        </p:grpSpPr>
        <p:sp>
          <p:nvSpPr>
            <p:cNvPr id="15" name="Text Box 59"/>
            <p:cNvSpPr txBox="1">
              <a:spLocks noChangeArrowheads="1"/>
            </p:cNvSpPr>
            <p:nvPr/>
          </p:nvSpPr>
          <p:spPr bwMode="auto">
            <a:xfrm>
              <a:off x="5400" y="4236"/>
              <a:ext cx="1078" cy="5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Deltas</a:t>
              </a: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Text Box 58"/>
            <p:cNvSpPr txBox="1">
              <a:spLocks noChangeArrowheads="1"/>
            </p:cNvSpPr>
            <p:nvPr/>
          </p:nvSpPr>
          <p:spPr bwMode="auto">
            <a:xfrm>
              <a:off x="5400" y="3696"/>
              <a:ext cx="1197" cy="3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Invoke</a:t>
              </a:r>
              <a:endParaRPr kumimoji="0" lang="en-US" sz="1800" b="0" i="0" u="none" strike="noStrike" cap="none" normalizeH="0" baseline="0" dirty="0" smtClean="0">
                <a:ln>
                  <a:noFill/>
                </a:ln>
                <a:solidFill>
                  <a:schemeClr val="tx1"/>
                </a:solidFill>
                <a:effectLst/>
                <a:latin typeface="Arial" pitchFamily="34" charset="0"/>
              </a:endParaRPr>
            </a:p>
          </p:txBody>
        </p:sp>
        <p:sp>
          <p:nvSpPr>
            <p:cNvPr id="17" name="Text Box 57"/>
            <p:cNvSpPr txBox="1">
              <a:spLocks noChangeArrowheads="1"/>
            </p:cNvSpPr>
            <p:nvPr/>
          </p:nvSpPr>
          <p:spPr bwMode="auto">
            <a:xfrm>
              <a:off x="5400" y="7836"/>
              <a:ext cx="1118" cy="3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Deltas</a:t>
              </a:r>
              <a:endParaRPr kumimoji="0" lang="en-US" sz="1800" b="0" i="0" u="none" strike="noStrike" cap="none" normalizeH="0" baseline="0" dirty="0" smtClean="0">
                <a:ln>
                  <a:noFill/>
                </a:ln>
                <a:solidFill>
                  <a:schemeClr val="tx1"/>
                </a:solidFill>
                <a:effectLst/>
                <a:latin typeface="Arial" pitchFamily="34" charset="0"/>
              </a:endParaRPr>
            </a:p>
          </p:txBody>
        </p:sp>
        <p:sp>
          <p:nvSpPr>
            <p:cNvPr id="18" name="Rectangle 17"/>
            <p:cNvSpPr>
              <a:spLocks noChangeArrowheads="1"/>
            </p:cNvSpPr>
            <p:nvPr/>
          </p:nvSpPr>
          <p:spPr bwMode="auto">
            <a:xfrm>
              <a:off x="6660" y="3516"/>
              <a:ext cx="2520" cy="3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DeltaGrid</a:t>
              </a:r>
              <a:endParaRPr kumimoji="0" lang="en-US" sz="1800" b="0" i="0" u="none" strike="noStrike" cap="none" normalizeH="0" baseline="0" smtClean="0">
                <a:ln>
                  <a:noFill/>
                </a:ln>
                <a:solidFill>
                  <a:schemeClr val="tx1"/>
                </a:solidFill>
                <a:effectLst/>
                <a:latin typeface="Arial" pitchFamily="34" charset="0"/>
              </a:endParaRPr>
            </a:p>
          </p:txBody>
        </p:sp>
        <p:sp>
          <p:nvSpPr>
            <p:cNvPr id="19" name="AutoShape 54"/>
            <p:cNvSpPr>
              <a:spLocks noChangeArrowheads="1"/>
            </p:cNvSpPr>
            <p:nvPr/>
          </p:nvSpPr>
          <p:spPr bwMode="auto">
            <a:xfrm>
              <a:off x="2520" y="7476"/>
              <a:ext cx="2520" cy="1621"/>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Oracle </a:t>
              </a:r>
              <a:endParaRPr kumimoji="0" lang="en-US"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Database</a:t>
              </a:r>
              <a:endParaRPr kumimoji="0" lang="en-US" sz="1800" b="0" i="0" u="none" strike="noStrike" cap="none" normalizeH="0" baseline="0" smtClean="0">
                <a:ln>
                  <a:noFill/>
                </a:ln>
                <a:solidFill>
                  <a:schemeClr val="tx1"/>
                </a:solidFill>
                <a:effectLst/>
                <a:latin typeface="Arial" pitchFamily="34" charset="0"/>
              </a:endParaRPr>
            </a:p>
          </p:txBody>
        </p:sp>
        <p:sp>
          <p:nvSpPr>
            <p:cNvPr id="20" name="AutoShape 53"/>
            <p:cNvSpPr>
              <a:spLocks noChangeArrowheads="1"/>
            </p:cNvSpPr>
            <p:nvPr/>
          </p:nvSpPr>
          <p:spPr bwMode="auto">
            <a:xfrm>
              <a:off x="6660" y="7476"/>
              <a:ext cx="2520" cy="1621"/>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Delta </a:t>
              </a:r>
              <a:endParaRPr kumimoji="0" lang="en-US" sz="6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Repository</a:t>
              </a:r>
              <a:endParaRPr kumimoji="0" lang="en-US" sz="1800" b="0" i="0" u="none" strike="noStrike" cap="none" normalizeH="0" baseline="0" smtClean="0">
                <a:ln>
                  <a:noFill/>
                </a:ln>
                <a:solidFill>
                  <a:schemeClr val="tx1"/>
                </a:solidFill>
                <a:effectLst/>
                <a:latin typeface="Arial" pitchFamily="34" charset="0"/>
              </a:endParaRPr>
            </a:p>
          </p:txBody>
        </p:sp>
        <p:sp>
          <p:nvSpPr>
            <p:cNvPr id="21" name="Oval 20"/>
            <p:cNvSpPr>
              <a:spLocks noChangeArrowheads="1"/>
            </p:cNvSpPr>
            <p:nvPr/>
          </p:nvSpPr>
          <p:spPr bwMode="auto">
            <a:xfrm>
              <a:off x="2520" y="5496"/>
              <a:ext cx="2520" cy="90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OGSA-DAI</a:t>
              </a:r>
              <a:endParaRPr kumimoji="0" lang="en-US" sz="1800" b="0" i="0" u="none" strike="noStrike" cap="none" normalizeH="0" baseline="0" smtClean="0">
                <a:ln>
                  <a:noFill/>
                </a:ln>
                <a:solidFill>
                  <a:schemeClr val="tx1"/>
                </a:solidFill>
                <a:effectLst/>
                <a:latin typeface="Arial" pitchFamily="34" charset="0"/>
              </a:endParaRPr>
            </a:p>
          </p:txBody>
        </p:sp>
        <p:sp>
          <p:nvSpPr>
            <p:cNvPr id="22" name="Oval 21"/>
            <p:cNvSpPr>
              <a:spLocks noChangeArrowheads="1"/>
            </p:cNvSpPr>
            <p:nvPr/>
          </p:nvSpPr>
          <p:spPr bwMode="auto">
            <a:xfrm>
              <a:off x="2520" y="3696"/>
              <a:ext cx="2520" cy="90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Delta-Enabled Grid Service</a:t>
              </a:r>
              <a:endParaRPr kumimoji="0" lang="en-US" sz="1800" b="0" i="0" u="none" strike="noStrike" cap="none" normalizeH="0" baseline="0" dirty="0" smtClean="0">
                <a:ln>
                  <a:noFill/>
                </a:ln>
                <a:solidFill>
                  <a:schemeClr val="tx1"/>
                </a:solidFill>
                <a:effectLst/>
                <a:latin typeface="Arial" pitchFamily="34" charset="0"/>
              </a:endParaRPr>
            </a:p>
          </p:txBody>
        </p:sp>
        <p:sp>
          <p:nvSpPr>
            <p:cNvPr id="23" name="Rectangle 22"/>
            <p:cNvSpPr>
              <a:spLocks noChangeArrowheads="1"/>
            </p:cNvSpPr>
            <p:nvPr/>
          </p:nvSpPr>
          <p:spPr bwMode="auto">
            <a:xfrm>
              <a:off x="7020" y="3876"/>
              <a:ext cx="1800" cy="7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Process Execution</a:t>
              </a:r>
              <a:endParaRPr kumimoji="0" lang="en-US" sz="1800" b="0" i="0" u="none" strike="noStrike" cap="none" normalizeH="0" baseline="0" smtClean="0">
                <a:ln>
                  <a:noFill/>
                </a:ln>
                <a:solidFill>
                  <a:schemeClr val="tx1"/>
                </a:solidFill>
                <a:effectLst/>
                <a:latin typeface="Arial" pitchFamily="34" charset="0"/>
              </a:endParaRPr>
            </a:p>
          </p:txBody>
        </p:sp>
        <p:sp>
          <p:nvSpPr>
            <p:cNvPr id="24" name="Rectangle 23"/>
            <p:cNvSpPr>
              <a:spLocks noChangeArrowheads="1"/>
            </p:cNvSpPr>
            <p:nvPr/>
          </p:nvSpPr>
          <p:spPr bwMode="auto">
            <a:xfrm>
              <a:off x="7020" y="4596"/>
              <a:ext cx="1800" cy="7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Event Processor</a:t>
              </a:r>
              <a:endParaRPr kumimoji="0" lang="en-US" sz="1800" b="0" i="0" u="none" strike="noStrike" cap="none" normalizeH="0" baseline="0" smtClean="0">
                <a:ln>
                  <a:noFill/>
                </a:ln>
                <a:solidFill>
                  <a:schemeClr val="tx1"/>
                </a:solidFill>
                <a:effectLst/>
                <a:latin typeface="Arial" pitchFamily="34" charset="0"/>
              </a:endParaRPr>
            </a:p>
          </p:txBody>
        </p:sp>
        <p:sp>
          <p:nvSpPr>
            <p:cNvPr id="25" name="Rectangle 24"/>
            <p:cNvSpPr>
              <a:spLocks noChangeArrowheads="1"/>
            </p:cNvSpPr>
            <p:nvPr/>
          </p:nvSpPr>
          <p:spPr bwMode="auto">
            <a:xfrm>
              <a:off x="7020" y="5315"/>
              <a:ext cx="1800" cy="7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Process History Capture System</a:t>
              </a:r>
              <a:endParaRPr kumimoji="0" lang="en-US" sz="1800" b="0" i="0" u="none" strike="noStrike" cap="none" normalizeH="0" baseline="0" smtClean="0">
                <a:ln>
                  <a:noFill/>
                </a:ln>
                <a:solidFill>
                  <a:schemeClr val="tx1"/>
                </a:solidFill>
                <a:effectLst/>
                <a:latin typeface="Arial" pitchFamily="34" charset="0"/>
              </a:endParaRPr>
            </a:p>
          </p:txBody>
        </p:sp>
        <p:sp>
          <p:nvSpPr>
            <p:cNvPr id="26" name="Rectangle 25"/>
            <p:cNvSpPr>
              <a:spLocks noChangeArrowheads="1"/>
            </p:cNvSpPr>
            <p:nvPr/>
          </p:nvSpPr>
          <p:spPr bwMode="auto">
            <a:xfrm>
              <a:off x="7020" y="6037"/>
              <a:ext cx="1800" cy="71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Failure Recovery System</a:t>
              </a:r>
              <a:endParaRPr kumimoji="0" lang="en-US" sz="1800" b="0" i="0" u="none" strike="noStrike" cap="none" normalizeH="0" baseline="0" smtClean="0">
                <a:ln>
                  <a:noFill/>
                </a:ln>
                <a:solidFill>
                  <a:schemeClr val="tx1"/>
                </a:solidFill>
                <a:effectLst/>
                <a:latin typeface="Arial" pitchFamily="34" charset="0"/>
              </a:endParaRPr>
            </a:p>
          </p:txBody>
        </p:sp>
        <p:sp>
          <p:nvSpPr>
            <p:cNvPr id="27" name="Line 46"/>
            <p:cNvSpPr>
              <a:spLocks noChangeShapeType="1"/>
            </p:cNvSpPr>
            <p:nvPr/>
          </p:nvSpPr>
          <p:spPr bwMode="auto">
            <a:xfrm>
              <a:off x="5040" y="8196"/>
              <a:ext cx="162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Line 45"/>
            <p:cNvSpPr>
              <a:spLocks noChangeShapeType="1"/>
            </p:cNvSpPr>
            <p:nvPr/>
          </p:nvSpPr>
          <p:spPr bwMode="auto">
            <a:xfrm>
              <a:off x="3780" y="6396"/>
              <a:ext cx="1" cy="10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Line 44"/>
            <p:cNvSpPr>
              <a:spLocks noChangeShapeType="1"/>
            </p:cNvSpPr>
            <p:nvPr/>
          </p:nvSpPr>
          <p:spPr bwMode="auto">
            <a:xfrm>
              <a:off x="3780" y="4596"/>
              <a:ext cx="1" cy="9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Line 43"/>
            <p:cNvSpPr>
              <a:spLocks noChangeShapeType="1"/>
            </p:cNvSpPr>
            <p:nvPr/>
          </p:nvSpPr>
          <p:spPr bwMode="auto">
            <a:xfrm flipH="1">
              <a:off x="2160" y="8376"/>
              <a:ext cx="36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Line 42"/>
            <p:cNvSpPr>
              <a:spLocks noChangeShapeType="1"/>
            </p:cNvSpPr>
            <p:nvPr/>
          </p:nvSpPr>
          <p:spPr bwMode="auto">
            <a:xfrm flipV="1">
              <a:off x="2160" y="4056"/>
              <a:ext cx="0" cy="432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Line 41"/>
            <p:cNvSpPr>
              <a:spLocks noChangeShapeType="1"/>
            </p:cNvSpPr>
            <p:nvPr/>
          </p:nvSpPr>
          <p:spPr bwMode="auto">
            <a:xfrm>
              <a:off x="2160" y="4056"/>
              <a:ext cx="36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Line 40"/>
            <p:cNvSpPr>
              <a:spLocks noChangeShapeType="1"/>
            </p:cNvSpPr>
            <p:nvPr/>
          </p:nvSpPr>
          <p:spPr bwMode="auto">
            <a:xfrm flipH="1">
              <a:off x="5040" y="4056"/>
              <a:ext cx="1620"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Line 39"/>
            <p:cNvSpPr>
              <a:spLocks noChangeShapeType="1"/>
            </p:cNvSpPr>
            <p:nvPr/>
          </p:nvSpPr>
          <p:spPr bwMode="auto">
            <a:xfrm>
              <a:off x="5040" y="4236"/>
              <a:ext cx="1620" cy="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4" name="Text Box 58"/>
          <p:cNvSpPr txBox="1">
            <a:spLocks noChangeArrowheads="1"/>
          </p:cNvSpPr>
          <p:nvPr/>
        </p:nvSpPr>
        <p:spPr bwMode="auto">
          <a:xfrm>
            <a:off x="1698604" y="2459890"/>
            <a:ext cx="1056461" cy="6158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smtClean="0">
                <a:latin typeface="Arial" pitchFamily="34" charset="0"/>
                <a:ea typeface="Times New Roman" pitchFamily="18" charset="0"/>
              </a:rPr>
              <a:t>D</a:t>
            </a:r>
            <a:r>
              <a:rPr kumimoji="0" lang="en-US" sz="1000" b="0" i="0" u="none" strike="noStrike" cap="none" normalizeH="0" baseline="0" dirty="0" smtClean="0">
                <a:ln>
                  <a:noFill/>
                </a:ln>
                <a:effectLst/>
                <a:latin typeface="Arial" pitchFamily="34" charset="0"/>
                <a:ea typeface="Times New Roman" pitchFamily="18" charset="0"/>
              </a:rPr>
              <a:t>elta</a:t>
            </a:r>
            <a:r>
              <a:rPr kumimoji="0" lang="en-US" sz="1000" b="0" i="0" u="none" strike="noStrike" cap="none" normalizeH="0" dirty="0" smtClean="0">
                <a:ln>
                  <a:noFill/>
                </a:ln>
                <a:effectLst/>
                <a:latin typeface="Arial" pitchFamily="34" charset="0"/>
                <a:ea typeface="Times New Roman" pitchFamily="18" charset="0"/>
              </a:rPr>
              <a:t> Notification</a:t>
            </a:r>
            <a:endParaRPr kumimoji="0" lang="en-US" sz="1800" b="0" i="0" u="none" strike="noStrike" cap="none" normalizeH="0" baseline="0" dirty="0" smtClean="0">
              <a:ln>
                <a:noFill/>
              </a:ln>
              <a:effectLst/>
              <a:latin typeface="Arial" pitchFamily="34" charset="0"/>
            </a:endParaRPr>
          </a:p>
        </p:txBody>
      </p:sp>
      <p:sp>
        <p:nvSpPr>
          <p:cNvPr id="35" name="Content Placeholder 2"/>
          <p:cNvSpPr txBox="1">
            <a:spLocks/>
          </p:cNvSpPr>
          <p:nvPr/>
        </p:nvSpPr>
        <p:spPr>
          <a:xfrm>
            <a:off x="6885715" y="1721922"/>
            <a:ext cx="2044535" cy="281940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Key Components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Delta Repository</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OGSA-DAI</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Delta Notification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Delta-Enabled Grid Service</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Delta Grid</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8" name="Content Placeholder 2"/>
          <p:cNvSpPr>
            <a:spLocks noGrp="1"/>
          </p:cNvSpPr>
          <p:nvPr>
            <p:ph idx="1"/>
          </p:nvPr>
        </p:nvSpPr>
        <p:spPr>
          <a:xfrm>
            <a:off x="746839" y="5604170"/>
            <a:ext cx="7498080" cy="838200"/>
          </a:xfrm>
        </p:spPr>
        <p:txBody>
          <a:bodyPr>
            <a:normAutofit/>
          </a:bodyPr>
          <a:lstStyle/>
          <a:p>
            <a:r>
              <a:rPr lang="en-US" sz="1600" dirty="0" smtClean="0"/>
              <a:t>Urban, S. D., Xiao, Y., Blake, L., &amp; Dietrich, S. W. (2009). Monitoring Data Dependencies in Concurrent Process Execution through Delta-Enabled Grid Services.</a:t>
            </a:r>
            <a:r>
              <a:rPr lang="en-US" sz="1600" i="1" dirty="0" smtClean="0"/>
              <a:t> 5</a:t>
            </a:r>
            <a:r>
              <a:rPr lang="en-US" sz="1600" dirty="0" smtClean="0"/>
              <a:t>(1), pp85-106. </a:t>
            </a:r>
            <a:endParaRPr lang="en-US" sz="1600" dirty="0"/>
          </a:p>
        </p:txBody>
      </p:sp>
      <p:sp>
        <p:nvSpPr>
          <p:cNvPr id="59" name="Slide Number Placeholder 5"/>
          <p:cNvSpPr>
            <a:spLocks noGrp="1"/>
          </p:cNvSpPr>
          <p:nvPr>
            <p:ph type="sldNum" sz="quarter" idx="4294967295"/>
          </p:nvPr>
        </p:nvSpPr>
        <p:spPr>
          <a:xfrm>
            <a:off x="6553200" y="6248400"/>
            <a:ext cx="2133600" cy="457200"/>
          </a:xfrm>
        </p:spPr>
        <p:txBody>
          <a:bodyPr/>
          <a:lstStyle/>
          <a:p>
            <a:fld id="{B444DEC7-FE07-453D-8394-006384A430DA}" type="slidenum">
              <a:rPr lang="en-US"/>
              <a:pPr/>
              <a:t>11</a:t>
            </a:fld>
            <a:endParaRPr lang="en-US"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zh-CN" sz="3600" b="1" dirty="0" smtClean="0">
                <a:ea typeface="宋体" charset="-122"/>
              </a:rPr>
              <a:t>Service Composition with</a:t>
            </a:r>
            <a:br>
              <a:rPr lang="en-US" altLang="zh-CN" sz="3600" b="1" dirty="0" smtClean="0">
                <a:ea typeface="宋体" charset="-122"/>
              </a:rPr>
            </a:br>
            <a:r>
              <a:rPr lang="en-US" altLang="zh-CN" sz="3600" b="1" dirty="0" smtClean="0">
                <a:ea typeface="宋体" charset="-122"/>
              </a:rPr>
              <a:t>Assurance Points (</a:t>
            </a:r>
            <a:r>
              <a:rPr lang="en-US" altLang="zh-CN" sz="3600" b="1" dirty="0" err="1" smtClean="0">
                <a:ea typeface="宋体" charset="-122"/>
              </a:rPr>
              <a:t>APs</a:t>
            </a:r>
            <a:r>
              <a:rPr lang="en-US" altLang="zh-CN" sz="3600" b="1" dirty="0" smtClean="0">
                <a:ea typeface="宋体" charset="-122"/>
              </a:rPr>
              <a:t>)</a:t>
            </a:r>
            <a:endParaRPr lang="en-US" sz="3600" b="1" dirty="0" smtClean="0"/>
          </a:p>
        </p:txBody>
      </p:sp>
      <p:sp>
        <p:nvSpPr>
          <p:cNvPr id="23555" name="Content Placeholder 2"/>
          <p:cNvSpPr>
            <a:spLocks noGrp="1"/>
          </p:cNvSpPr>
          <p:nvPr>
            <p:ph idx="1"/>
          </p:nvPr>
        </p:nvSpPr>
        <p:spPr>
          <a:xfrm>
            <a:off x="669850" y="6156251"/>
            <a:ext cx="7559749" cy="562713"/>
          </a:xfrm>
        </p:spPr>
        <p:txBody>
          <a:bodyPr/>
          <a:lstStyle/>
          <a:p>
            <a:r>
              <a:rPr lang="en-US" sz="2400" b="1" dirty="0" smtClean="0"/>
              <a:t> Basic Use of AP and Integration Rules</a:t>
            </a:r>
          </a:p>
          <a:p>
            <a:endParaRPr lang="en-US" dirty="0" smtClean="0">
              <a:latin typeface="Arial" charset="0"/>
              <a:cs typeface="Arial" charset="0"/>
            </a:endParaRPr>
          </a:p>
        </p:txBody>
      </p:sp>
      <p:sp>
        <p:nvSpPr>
          <p:cNvPr id="6" name="Slide Number Placeholder 5"/>
          <p:cNvSpPr>
            <a:spLocks noGrp="1"/>
          </p:cNvSpPr>
          <p:nvPr>
            <p:ph type="sldNum" sz="quarter" idx="4294967295"/>
          </p:nvPr>
        </p:nvSpPr>
        <p:spPr>
          <a:xfrm>
            <a:off x="6553200" y="6248400"/>
            <a:ext cx="2133600" cy="457200"/>
          </a:xfrm>
        </p:spPr>
        <p:txBody>
          <a:bodyPr/>
          <a:lstStyle/>
          <a:p>
            <a:fld id="{B444DEC7-FE07-453D-8394-006384A430DA}" type="slidenum">
              <a:rPr lang="en-US"/>
              <a:pPr/>
              <a:t>12</a:t>
            </a:fld>
            <a:endParaRPr lang="en-US"/>
          </a:p>
        </p:txBody>
      </p:sp>
      <p:graphicFrame>
        <p:nvGraphicFramePr>
          <p:cNvPr id="31745" name="Object 1"/>
          <p:cNvGraphicFramePr>
            <a:graphicFrameLocks noChangeAspect="1"/>
          </p:cNvGraphicFramePr>
          <p:nvPr/>
        </p:nvGraphicFramePr>
        <p:xfrm>
          <a:off x="407409" y="1308330"/>
          <a:ext cx="5813023" cy="4868685"/>
        </p:xfrm>
        <a:graphic>
          <a:graphicData uri="http://schemas.openxmlformats.org/presentationml/2006/ole">
            <p:oleObj spid="_x0000_s227330" name="Visio" r:id="rId4" imgW="8890000" imgH="7442200" progId="">
              <p:embed/>
            </p:oleObj>
          </a:graphicData>
        </a:graphic>
      </p:graphicFrame>
      <p:sp>
        <p:nvSpPr>
          <p:cNvPr id="7" name="TextBox 6"/>
          <p:cNvSpPr txBox="1"/>
          <p:nvPr/>
        </p:nvSpPr>
        <p:spPr>
          <a:xfrm>
            <a:off x="6414868" y="1645920"/>
            <a:ext cx="2461846" cy="2831544"/>
          </a:xfrm>
          <a:prstGeom prst="rect">
            <a:avLst/>
          </a:prstGeom>
          <a:noFill/>
        </p:spPr>
        <p:txBody>
          <a:bodyPr wrap="square" rtlCol="0">
            <a:spAutoFit/>
          </a:bodyPr>
          <a:lstStyle/>
          <a:p>
            <a:r>
              <a:rPr lang="en-US" sz="1600" b="1" dirty="0" smtClean="0">
                <a:latin typeface="+mn-lt"/>
                <a:cs typeface="ＭＳ Ｐゴシック" charset="-128"/>
              </a:rPr>
              <a:t>Note:</a:t>
            </a:r>
          </a:p>
          <a:p>
            <a:endParaRPr lang="en-US" sz="1600" b="1" dirty="0" smtClean="0">
              <a:latin typeface="+mn-lt"/>
              <a:cs typeface="ＭＳ Ｐゴシック" charset="-128"/>
            </a:endParaRPr>
          </a:p>
          <a:p>
            <a:pPr marL="112713" indent="-112713">
              <a:buFont typeface="Arial" pitchFamily="34" charset="0"/>
              <a:buChar char="•"/>
            </a:pPr>
            <a:r>
              <a:rPr lang="en-US" sz="1600" dirty="0" smtClean="0">
                <a:latin typeface="+mn-lt"/>
                <a:cs typeface="ＭＳ Ｐゴシック" charset="-128"/>
              </a:rPr>
              <a:t>Condition (c) is always expressed in a negative form (not(C)). </a:t>
            </a:r>
          </a:p>
          <a:p>
            <a:pPr marL="112713" indent="-112713">
              <a:buFont typeface="Arial" pitchFamily="34" charset="0"/>
              <a:buChar char="•"/>
            </a:pPr>
            <a:endParaRPr lang="en-US" sz="1600" dirty="0" smtClean="0">
              <a:latin typeface="+mn-lt"/>
            </a:endParaRPr>
          </a:p>
          <a:p>
            <a:pPr marL="112713" indent="-112713">
              <a:buFont typeface="Arial" pitchFamily="34" charset="0"/>
              <a:buChar char="•"/>
            </a:pPr>
            <a:r>
              <a:rPr lang="en-US" sz="1600" dirty="0" smtClean="0">
                <a:latin typeface="+mn-lt"/>
              </a:rPr>
              <a:t>The expression of a pre-condition, post-condition or any additional condition is optional.</a:t>
            </a:r>
          </a:p>
          <a:p>
            <a:endParaRPr lang="en-US"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r>
              <a:rPr lang="en-US" dirty="0" smtClean="0"/>
              <a:t>Overview of the Invariant Monitoring System</a:t>
            </a: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dirty="0" smtClean="0"/>
              <a:t>The Invariant Monitoring System</a:t>
            </a:r>
          </a:p>
        </p:txBody>
      </p:sp>
      <p:sp>
        <p:nvSpPr>
          <p:cNvPr id="6" name="Slide Number Placeholder 5"/>
          <p:cNvSpPr>
            <a:spLocks noGrp="1"/>
          </p:cNvSpPr>
          <p:nvPr>
            <p:ph type="sldNum" sz="quarter" idx="4294967295"/>
          </p:nvPr>
        </p:nvSpPr>
        <p:spPr>
          <a:xfrm>
            <a:off x="6553200" y="6248400"/>
            <a:ext cx="2133600" cy="457200"/>
          </a:xfrm>
        </p:spPr>
        <p:txBody>
          <a:bodyPr/>
          <a:lstStyle/>
          <a:p>
            <a:fld id="{B444DEC7-FE07-453D-8394-006384A430DA}" type="slidenum">
              <a:rPr lang="en-US"/>
              <a:pPr/>
              <a:t>14</a:t>
            </a:fld>
            <a:endParaRPr lang="en-US"/>
          </a:p>
        </p:txBody>
      </p:sp>
      <p:graphicFrame>
        <p:nvGraphicFramePr>
          <p:cNvPr id="90113" name="Object 1"/>
          <p:cNvGraphicFramePr>
            <a:graphicFrameLocks noChangeAspect="1"/>
          </p:cNvGraphicFramePr>
          <p:nvPr/>
        </p:nvGraphicFramePr>
        <p:xfrm>
          <a:off x="917375" y="1524000"/>
          <a:ext cx="7727950" cy="4495800"/>
        </p:xfrm>
        <a:graphic>
          <a:graphicData uri="http://schemas.openxmlformats.org/presentationml/2006/ole">
            <p:oleObj spid="_x0000_s90113" name="Visio" r:id="rId4" imgW="6832600" imgH="5080000" progId="">
              <p:embed/>
            </p:oleObj>
          </a:graphicData>
        </a:graphic>
      </p:graphicFrame>
      <p:sp>
        <p:nvSpPr>
          <p:cNvPr id="8" name="Curved Down Arrow 7"/>
          <p:cNvSpPr/>
          <p:nvPr/>
        </p:nvSpPr>
        <p:spPr>
          <a:xfrm>
            <a:off x="3403275" y="1828800"/>
            <a:ext cx="1143000"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4089075" y="2286000"/>
            <a:ext cx="381000" cy="9906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Left Arrow 9"/>
          <p:cNvSpPr/>
          <p:nvPr/>
        </p:nvSpPr>
        <p:spPr>
          <a:xfrm rot="20114979">
            <a:off x="5412353" y="3594206"/>
            <a:ext cx="1329155"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C00000"/>
              </a:solidFill>
            </a:endParaRPr>
          </a:p>
        </p:txBody>
      </p:sp>
      <p:sp>
        <p:nvSpPr>
          <p:cNvPr id="11" name="Right Arrow 10"/>
          <p:cNvSpPr/>
          <p:nvPr/>
        </p:nvSpPr>
        <p:spPr>
          <a:xfrm rot="2183864">
            <a:off x="5651478" y="4395727"/>
            <a:ext cx="533400" cy="30480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Left Arrow 11"/>
          <p:cNvSpPr/>
          <p:nvPr/>
        </p:nvSpPr>
        <p:spPr>
          <a:xfrm>
            <a:off x="3871356" y="5410200"/>
            <a:ext cx="2198919"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Up Arrow 12"/>
          <p:cNvSpPr/>
          <p:nvPr/>
        </p:nvSpPr>
        <p:spPr>
          <a:xfrm rot="2846664">
            <a:off x="3886667" y="4248397"/>
            <a:ext cx="457200" cy="68580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Curved Left Arrow 13"/>
          <p:cNvSpPr/>
          <p:nvPr/>
        </p:nvSpPr>
        <p:spPr>
          <a:xfrm rot="10800000">
            <a:off x="4012875" y="3429000"/>
            <a:ext cx="533400" cy="762000"/>
          </a:xfrm>
          <a:prstGeom prst="curvedLeftArrow">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10800000">
            <a:off x="5536875" y="2057400"/>
            <a:ext cx="685800" cy="1371600"/>
          </a:xfrm>
          <a:prstGeom prst="curvedRigh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6" name="Left Arrow 15"/>
          <p:cNvSpPr/>
          <p:nvPr/>
        </p:nvSpPr>
        <p:spPr>
          <a:xfrm>
            <a:off x="3633849" y="2133600"/>
            <a:ext cx="607626" cy="3048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linds(horizont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Challenges for the Invariant Monitoring System</a:t>
            </a:r>
            <a:endParaRPr lang="en-US" sz="3600" b="1" dirty="0"/>
          </a:p>
        </p:txBody>
      </p:sp>
      <p:sp>
        <p:nvSpPr>
          <p:cNvPr id="3" name="Content Placeholder 2"/>
          <p:cNvSpPr>
            <a:spLocks noGrp="1"/>
          </p:cNvSpPr>
          <p:nvPr>
            <p:ph idx="1"/>
          </p:nvPr>
        </p:nvSpPr>
        <p:spPr/>
        <p:txBody>
          <a:bodyPr/>
          <a:lstStyle/>
          <a:p>
            <a:r>
              <a:rPr lang="en-US" dirty="0" smtClean="0"/>
              <a:t>Register, Activate, and Deactivate Invariants</a:t>
            </a:r>
          </a:p>
          <a:p>
            <a:r>
              <a:rPr lang="en-US" dirty="0" smtClean="0"/>
              <a:t>Capture and Filter Deltas Against Invariant Conditions</a:t>
            </a:r>
          </a:p>
          <a:p>
            <a:r>
              <a:rPr lang="en-US" dirty="0" smtClean="0"/>
              <a:t>Re-evaluation of Invariants</a:t>
            </a:r>
            <a:endParaRPr lang="en-US" dirty="0"/>
          </a:p>
        </p:txBody>
      </p:sp>
      <p:sp>
        <p:nvSpPr>
          <p:cNvPr id="4"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dirty="0" smtClean="0"/>
              <a:t>Invariant Specification</a:t>
            </a:r>
          </a:p>
        </p:txBody>
      </p:sp>
      <p:sp>
        <p:nvSpPr>
          <p:cNvPr id="23555" name="Content Placeholder 2"/>
          <p:cNvSpPr>
            <a:spLocks noGrp="1"/>
          </p:cNvSpPr>
          <p:nvPr>
            <p:ph idx="1"/>
          </p:nvPr>
        </p:nvSpPr>
        <p:spPr>
          <a:xfrm>
            <a:off x="760021" y="1267326"/>
            <a:ext cx="7944592" cy="2378399"/>
          </a:xfrm>
        </p:spPr>
        <p:txBody>
          <a:bodyPr/>
          <a:lstStyle/>
          <a:p>
            <a:r>
              <a:rPr lang="en-US" sz="2000" dirty="0" smtClean="0"/>
              <a:t>	     CREATE RULE:   </a:t>
            </a:r>
            <a:r>
              <a:rPr lang="en-US" sz="2000" dirty="0" err="1" smtClean="0"/>
              <a:t>Invariant_identifier</a:t>
            </a:r>
            <a:r>
              <a:rPr lang="en-US" sz="2000" dirty="0" smtClean="0"/>
              <a:t>::inv</a:t>
            </a:r>
          </a:p>
          <a:p>
            <a:r>
              <a:rPr lang="en-US" sz="2000" dirty="0" smtClean="0"/>
              <a:t>           EVENT: 	             </a:t>
            </a:r>
            <a:r>
              <a:rPr lang="en-US" sz="2000" dirty="0" err="1" smtClean="0"/>
              <a:t>startAP</a:t>
            </a:r>
            <a:r>
              <a:rPr lang="en-US" sz="2000" dirty="0" smtClean="0"/>
              <a:t> ( </a:t>
            </a:r>
            <a:r>
              <a:rPr lang="en-US" sz="2000" dirty="0" err="1" smtClean="0"/>
              <a:t>endAP</a:t>
            </a:r>
            <a:r>
              <a:rPr lang="en-US" sz="2000" dirty="0" smtClean="0"/>
              <a:t>, Parameter1, Parameter2….)</a:t>
            </a:r>
          </a:p>
          <a:p>
            <a:r>
              <a:rPr lang="en-US" sz="2000" dirty="0" smtClean="0"/>
              <a:t>           CONDITION:        rule condition specification</a:t>
            </a:r>
          </a:p>
          <a:p>
            <a:r>
              <a:rPr lang="en-US" sz="2000" dirty="0" smtClean="0"/>
              <a:t>           ACTION:               recovery procedures</a:t>
            </a:r>
          </a:p>
          <a:p>
            <a:r>
              <a:rPr lang="en-US" sz="2000" dirty="0" smtClean="0"/>
              <a:t>           [ON RETRY]:        additional/alternative recovery procedures</a:t>
            </a:r>
            <a:endParaRPr lang="en-US" sz="2400" dirty="0" smtClean="0">
              <a:latin typeface="Arial" charset="0"/>
              <a:cs typeface="Arial" charset="0"/>
            </a:endParaRPr>
          </a:p>
        </p:txBody>
      </p:sp>
      <p:sp>
        <p:nvSpPr>
          <p:cNvPr id="6" name="Slide Number Placeholder 5"/>
          <p:cNvSpPr>
            <a:spLocks noGrp="1"/>
          </p:cNvSpPr>
          <p:nvPr>
            <p:ph type="sldNum" sz="quarter" idx="4294967295"/>
          </p:nvPr>
        </p:nvSpPr>
        <p:spPr>
          <a:xfrm>
            <a:off x="6553200" y="6248400"/>
            <a:ext cx="2133600" cy="457200"/>
          </a:xfrm>
        </p:spPr>
        <p:txBody>
          <a:bodyPr/>
          <a:lstStyle/>
          <a:p>
            <a:fld id="{B444DEC7-FE07-453D-8394-006384A430DA}" type="slidenum">
              <a:rPr lang="en-US"/>
              <a:pPr/>
              <a:t>16</a:t>
            </a:fld>
            <a:endParaRPr lang="en-US" dirty="0"/>
          </a:p>
        </p:txBody>
      </p:sp>
      <p:sp>
        <p:nvSpPr>
          <p:cNvPr id="5" name="Content Placeholder 6"/>
          <p:cNvSpPr txBox="1">
            <a:spLocks/>
          </p:cNvSpPr>
          <p:nvPr/>
        </p:nvSpPr>
        <p:spPr bwMode="auto">
          <a:xfrm>
            <a:off x="569913" y="3942608"/>
            <a:ext cx="8229600" cy="2713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25000"/>
              </a:spcAft>
              <a:buClrTx/>
              <a:buSzTx/>
              <a:buFont typeface="Wingdings" pitchFamily="2" charset="2"/>
              <a:buChar char="Ø"/>
              <a:tabLst/>
              <a:defRPr/>
            </a:pPr>
            <a:r>
              <a:rPr kumimoji="0" lang="en-US" sz="2400" b="0" i="0" u="none" strike="noStrike" kern="0" cap="none" spc="0" normalizeH="0" baseline="0" noProof="0" dirty="0" err="1" smtClean="0">
                <a:ln>
                  <a:noFill/>
                </a:ln>
                <a:solidFill>
                  <a:schemeClr val="tx1"/>
                </a:solidFill>
                <a:effectLst/>
                <a:uLnTx/>
                <a:uFillTx/>
                <a:latin typeface="+mn-lt"/>
                <a:ea typeface="ＭＳ Ｐゴシック" charset="-128"/>
                <a:cs typeface="Arial" pitchFamily="34" charset="0"/>
              </a:rPr>
              <a:t>IR</a:t>
            </a:r>
            <a:r>
              <a:rPr kumimoji="0" lang="en-US" sz="2400" b="0" i="0" u="none" strike="noStrike" kern="0" cap="none" spc="0" normalizeH="0" baseline="-25000" noProof="0" dirty="0" err="1" smtClean="0">
                <a:ln>
                  <a:noFill/>
                </a:ln>
                <a:solidFill>
                  <a:schemeClr val="tx1"/>
                </a:solidFill>
                <a:effectLst/>
                <a:uLnTx/>
                <a:uFillTx/>
                <a:latin typeface="+mn-lt"/>
                <a:ea typeface="ＭＳ Ｐゴシック" charset="-128"/>
                <a:cs typeface="Arial" pitchFamily="34" charset="0"/>
              </a:rPr>
              <a:t>inv</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Arial" pitchFamily="34" charset="0"/>
              </a:rPr>
              <a:t> is expressed as an Event-Condition-Action (ECA) rule.</a:t>
            </a:r>
          </a:p>
          <a:p>
            <a:pPr marL="342900" marR="0" lvl="0" indent="-342900" algn="l" defTabSz="914400" rtl="0" eaLnBrk="0" fontAlgn="base" latinLnBrk="0" hangingPunct="0">
              <a:lnSpc>
                <a:spcPct val="100000"/>
              </a:lnSpc>
              <a:spcBef>
                <a:spcPct val="20000"/>
              </a:spcBef>
              <a:spcAft>
                <a:spcPct val="2500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Arial" pitchFamily="34" charset="0"/>
              </a:rPr>
              <a:t>The action specification is executed if the condition evaluates to true.</a:t>
            </a:r>
          </a:p>
          <a:p>
            <a:pPr marL="342900" marR="0" lvl="0" indent="-342900" algn="l" defTabSz="914400" rtl="0" eaLnBrk="0" fontAlgn="base" latinLnBrk="0" hangingPunct="0">
              <a:lnSpc>
                <a:spcPct val="100000"/>
              </a:lnSpc>
              <a:spcBef>
                <a:spcPct val="20000"/>
              </a:spcBef>
              <a:spcAft>
                <a:spcPct val="25000"/>
              </a:spcAft>
              <a:buClrTx/>
              <a:buSzTx/>
              <a:buFont typeface="Wingdings" pitchFamily="2" charset="2"/>
              <a:buChar char="Ø"/>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Arial" pitchFamily="34" charset="0"/>
              </a:rPr>
              <a:t>During retry action, there is possibility to execute same integration rule for a second time </a:t>
            </a:r>
            <a:r>
              <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Arial" pitchFamily="34" charset="0"/>
                <a:sym typeface="Wingdings" pitchFamily="2" charset="2"/>
              </a:rPr>
              <a:t> invoke ON RETRY</a:t>
            </a:r>
            <a:endParaRPr kumimoji="0" lang="en-US" sz="2400" b="0" i="0" u="none" strike="noStrike" kern="0" cap="none" spc="0" normalizeH="0" baseline="0" noProof="0" dirty="0" smtClean="0">
              <a:ln>
                <a:noFill/>
              </a:ln>
              <a:solidFill>
                <a:schemeClr val="tx1"/>
              </a:solidFill>
              <a:effectLst/>
              <a:uLnTx/>
              <a:uFillTx/>
              <a:latin typeface="+mn-lt"/>
              <a:ea typeface="ＭＳ Ｐゴシック" charset="-128"/>
              <a:cs typeface="Arial" pitchFamily="34" charset="0"/>
            </a:endParaRPr>
          </a:p>
          <a:p>
            <a:pPr marL="342900" marR="0" lvl="0" indent="-342900" algn="l" defTabSz="914400" rtl="0" eaLnBrk="0" fontAlgn="base" latinLnBrk="0" hangingPunct="0">
              <a:lnSpc>
                <a:spcPct val="100000"/>
              </a:lnSpc>
              <a:spcBef>
                <a:spcPct val="20000"/>
              </a:spcBef>
              <a:spcAft>
                <a:spcPct val="25000"/>
              </a:spcAft>
              <a:buClrTx/>
              <a:buSzTx/>
              <a:buFont typeface="Arial" pitchFamily="34" charset="0"/>
              <a:buChar char="•"/>
              <a:tabLst/>
              <a:defRPr/>
            </a:pPr>
            <a:endParaRPr kumimoji="0" lang="en-US" sz="20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b="1" dirty="0" smtClean="0">
                <a:solidFill>
                  <a:schemeClr val="bg1">
                    <a:lumMod val="95000"/>
                  </a:schemeClr>
                </a:solidFill>
              </a:rPr>
              <a:t>Hotel Room Monitoring Example</a:t>
            </a: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860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2"/>
          <p:cNvGraphicFramePr>
            <a:graphicFrameLocks noChangeAspect="1"/>
          </p:cNvGraphicFramePr>
          <p:nvPr/>
        </p:nvGraphicFramePr>
        <p:xfrm>
          <a:off x="1710047" y="1306286"/>
          <a:ext cx="5533901" cy="5320145"/>
        </p:xfrm>
        <a:graphic>
          <a:graphicData uri="http://schemas.openxmlformats.org/presentationml/2006/ole">
            <p:oleObj spid="_x0000_s86018" name="Visio" r:id="rId4" imgW="6350000" imgH="49911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bg1">
                    <a:lumMod val="95000"/>
                  </a:schemeClr>
                </a:solidFill>
              </a:rPr>
              <a:t>Bank Loan Monitoring Example</a:t>
            </a:r>
            <a:endParaRPr lang="en-US" sz="3600" b="1" dirty="0"/>
          </a:p>
        </p:txBody>
      </p:sp>
      <p:sp>
        <p:nvSpPr>
          <p:cNvPr id="226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22630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6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nvGraphicFramePr>
        <p:xfrm>
          <a:off x="1718733" y="1329266"/>
          <a:ext cx="5520267" cy="5283201"/>
        </p:xfrm>
        <a:graphic>
          <a:graphicData uri="http://schemas.openxmlformats.org/presentationml/2006/ole">
            <p:oleObj spid="_x0000_s226307" name="Visio" r:id="rId3" imgW="6350000" imgH="50546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r>
              <a:rPr lang="en-US" dirty="0" smtClean="0"/>
              <a:t>A Prototype of the </a:t>
            </a:r>
            <a:r>
              <a:rPr lang="en-US" smtClean="0"/>
              <a:t>Invariant Monitoring System</a:t>
            </a:r>
            <a:endParaRPr lang="en-US" dirty="0" smtClean="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3600" b="1" dirty="0" smtClean="0"/>
              <a:t>Overview of Presentation</a:t>
            </a:r>
          </a:p>
        </p:txBody>
      </p:sp>
      <p:sp>
        <p:nvSpPr>
          <p:cNvPr id="2" name="Rectangle 3"/>
          <p:cNvSpPr>
            <a:spLocks noGrp="1" noChangeArrowheads="1"/>
          </p:cNvSpPr>
          <p:nvPr>
            <p:ph type="body" idx="1"/>
          </p:nvPr>
        </p:nvSpPr>
        <p:spPr>
          <a:xfrm>
            <a:off x="290285" y="1258784"/>
            <a:ext cx="8621485" cy="5109565"/>
          </a:xfrm>
        </p:spPr>
        <p:txBody>
          <a:bodyPr/>
          <a:lstStyle/>
          <a:p>
            <a:pPr marL="457200" indent="-457200" eaLnBrk="1" hangingPunct="1">
              <a:lnSpc>
                <a:spcPct val="80000"/>
              </a:lnSpc>
              <a:buFont typeface="Wingdings" pitchFamily="2" charset="2"/>
              <a:buChar char="Ø"/>
            </a:pPr>
            <a:r>
              <a:rPr lang="en-US" sz="2800" dirty="0" smtClean="0">
                <a:cs typeface="Arial" charset="0"/>
              </a:rPr>
              <a:t>Motivation</a:t>
            </a:r>
          </a:p>
          <a:p>
            <a:pPr marL="457200" indent="-457200" eaLnBrk="1" hangingPunct="1">
              <a:lnSpc>
                <a:spcPct val="80000"/>
              </a:lnSpc>
              <a:buFont typeface="Wingdings" pitchFamily="2" charset="2"/>
              <a:buChar char="Ø"/>
            </a:pPr>
            <a:r>
              <a:rPr lang="en-US" sz="2800" dirty="0" smtClean="0">
                <a:cs typeface="Arial" charset="0"/>
              </a:rPr>
              <a:t>Research Objectives</a:t>
            </a:r>
          </a:p>
          <a:p>
            <a:pPr marL="457200" indent="-457200" eaLnBrk="1" hangingPunct="1">
              <a:lnSpc>
                <a:spcPct val="80000"/>
              </a:lnSpc>
              <a:buFont typeface="Wingdings" pitchFamily="2" charset="2"/>
              <a:buChar char="Ø"/>
            </a:pPr>
            <a:r>
              <a:rPr lang="en-US" sz="2800" dirty="0" smtClean="0">
                <a:cs typeface="Arial" charset="0"/>
              </a:rPr>
              <a:t>Related Work</a:t>
            </a:r>
          </a:p>
          <a:p>
            <a:pPr marL="457200" indent="-457200" eaLnBrk="1" hangingPunct="1">
              <a:lnSpc>
                <a:spcPct val="80000"/>
              </a:lnSpc>
              <a:buFont typeface="Wingdings" pitchFamily="2" charset="2"/>
              <a:buChar char="Ø"/>
            </a:pPr>
            <a:r>
              <a:rPr lang="en-US" sz="2800" dirty="0" smtClean="0">
                <a:cs typeface="Arial" charset="0"/>
              </a:rPr>
              <a:t>Background Research for the Use of Invariants</a:t>
            </a:r>
          </a:p>
          <a:p>
            <a:pPr marL="457200" indent="-457200" eaLnBrk="1" hangingPunct="1">
              <a:lnSpc>
                <a:spcPct val="80000"/>
              </a:lnSpc>
              <a:buFont typeface="Wingdings" pitchFamily="2" charset="2"/>
              <a:buChar char="Ø"/>
            </a:pPr>
            <a:r>
              <a:rPr lang="en-US" sz="2800" dirty="0" smtClean="0">
                <a:cs typeface="Arial" charset="0"/>
              </a:rPr>
              <a:t>Overview of the Invariant Monitoring System</a:t>
            </a:r>
          </a:p>
          <a:p>
            <a:pPr marL="457200" indent="-457200" eaLnBrk="1" hangingPunct="1">
              <a:lnSpc>
                <a:spcPct val="80000"/>
              </a:lnSpc>
              <a:buFont typeface="Wingdings" pitchFamily="2" charset="2"/>
              <a:buChar char="Ø"/>
            </a:pPr>
            <a:r>
              <a:rPr lang="en-US" sz="2800" dirty="0" smtClean="0">
                <a:cs typeface="Arial" charset="0"/>
              </a:rPr>
              <a:t>A Prototype of the Invariant Monitoring System</a:t>
            </a:r>
          </a:p>
          <a:p>
            <a:pPr marL="457200" indent="-457200" eaLnBrk="1" hangingPunct="1">
              <a:lnSpc>
                <a:spcPct val="80000"/>
              </a:lnSpc>
              <a:buFont typeface="Wingdings" pitchFamily="2" charset="2"/>
              <a:buChar char="Ø"/>
            </a:pPr>
            <a:r>
              <a:rPr lang="en-US" sz="2800" dirty="0" smtClean="0">
                <a:cs typeface="Arial" charset="0"/>
              </a:rPr>
              <a:t>Testing and Evaluation of the Invariant Monitoring System</a:t>
            </a:r>
          </a:p>
          <a:p>
            <a:pPr marL="457200" indent="-457200" eaLnBrk="1" hangingPunct="1">
              <a:lnSpc>
                <a:spcPct val="80000"/>
              </a:lnSpc>
              <a:buFont typeface="Wingdings" pitchFamily="2" charset="2"/>
              <a:buChar char="Ø"/>
            </a:pPr>
            <a:r>
              <a:rPr lang="en-US" sz="2800" dirty="0" smtClean="0">
                <a:cs typeface="Arial" charset="0"/>
              </a:rPr>
              <a:t>Summary and Contributions</a:t>
            </a:r>
          </a:p>
          <a:p>
            <a:pPr marL="457200" indent="-457200" eaLnBrk="1" hangingPunct="1">
              <a:lnSpc>
                <a:spcPct val="80000"/>
              </a:lnSpc>
              <a:buFont typeface="Wingdings" pitchFamily="2" charset="2"/>
              <a:buChar char="Ø"/>
            </a:pPr>
            <a:r>
              <a:rPr lang="en-US" sz="2800" dirty="0" smtClean="0">
                <a:cs typeface="Arial" charset="0"/>
              </a:rPr>
              <a:t>Future Research</a:t>
            </a:r>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Monitored Objects</a:t>
            </a:r>
          </a:p>
        </p:txBody>
      </p:sp>
      <p:sp>
        <p:nvSpPr>
          <p:cNvPr id="10" name="Content Placeholder 9"/>
          <p:cNvSpPr>
            <a:spLocks noGrp="1"/>
          </p:cNvSpPr>
          <p:nvPr>
            <p:ph idx="1"/>
          </p:nvPr>
        </p:nvSpPr>
        <p:spPr>
          <a:xfrm>
            <a:off x="569913" y="1419226"/>
            <a:ext cx="8229600" cy="1905866"/>
          </a:xfrm>
        </p:spPr>
        <p:txBody>
          <a:bodyPr/>
          <a:lstStyle/>
          <a:p>
            <a:pPr marL="514350" indent="-514350">
              <a:buFont typeface="Wingdings" pitchFamily="2" charset="2"/>
              <a:buChar char="Ø"/>
            </a:pPr>
            <a:r>
              <a:rPr lang="en-US" sz="2400" dirty="0" smtClean="0"/>
              <a:t>Monitored Objects are acquired from the SQL condition by extracting the table names together with the attributes and relevant conditions.</a:t>
            </a:r>
            <a:endParaRPr lang="en-US" sz="1600" dirty="0" smtClean="0">
              <a:solidFill>
                <a:srgbClr val="FF0000"/>
              </a:solidFill>
            </a:endParaRPr>
          </a:p>
        </p:txBody>
      </p:sp>
      <p:sp>
        <p:nvSpPr>
          <p:cNvPr id="5" name="Content Placeholder 9"/>
          <p:cNvSpPr txBox="1">
            <a:spLocks/>
          </p:cNvSpPr>
          <p:nvPr/>
        </p:nvSpPr>
        <p:spPr bwMode="auto">
          <a:xfrm>
            <a:off x="176048" y="2671966"/>
            <a:ext cx="4253448" cy="32894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lvl="0" indent="-514350" eaLnBrk="0" hangingPunct="0">
              <a:spcBef>
                <a:spcPct val="20000"/>
              </a:spcBef>
              <a:spcAft>
                <a:spcPct val="25000"/>
              </a:spcAft>
              <a:buFont typeface="Arial" pitchFamily="34" charset="0"/>
              <a:buChar char="•"/>
            </a:pPr>
            <a:r>
              <a:rPr kumimoji="0" lang="en-US" sz="1600" b="1" i="0" u="none" strike="noStrike" kern="0" cap="none" spc="0" normalizeH="0" baseline="0" noProof="0" dirty="0" smtClean="0">
                <a:ln>
                  <a:noFill/>
                </a:ln>
                <a:effectLst/>
                <a:uLnTx/>
                <a:uFillTx/>
                <a:latin typeface="+mn-lt"/>
                <a:ea typeface="ＭＳ Ｐゴシック" charset="-128"/>
                <a:cs typeface="ＭＳ Ｐゴシック" charset="-128"/>
              </a:rPr>
              <a:t>Invariant</a:t>
            </a:r>
            <a:r>
              <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rPr>
              <a:t>: </a:t>
            </a:r>
            <a:r>
              <a:rPr lang="en-US" sz="1600" dirty="0" smtClean="0"/>
              <a:t>select * from Rooms R where </a:t>
            </a:r>
            <a:r>
              <a:rPr lang="en-US" sz="1600" dirty="0" err="1" smtClean="0"/>
              <a:t>R.roomPrice</a:t>
            </a:r>
            <a:r>
              <a:rPr lang="en-US" sz="1600" dirty="0" smtClean="0"/>
              <a:t> &lt; ‘” + price + “’ and </a:t>
            </a:r>
            <a:r>
              <a:rPr lang="en-US" sz="1600" dirty="0" err="1" smtClean="0"/>
              <a:t>R.roomType</a:t>
            </a:r>
            <a:r>
              <a:rPr lang="en-US" sz="1600" dirty="0" smtClean="0"/>
              <a:t> = ‘</a:t>
            </a:r>
            <a:r>
              <a:rPr lang="en-US" sz="1600" dirty="0" err="1" smtClean="0"/>
              <a:t>seaview</a:t>
            </a:r>
            <a:r>
              <a:rPr lang="en-US" sz="1600" dirty="0" smtClean="0"/>
              <a:t>’ and R.hid = “ + </a:t>
            </a:r>
            <a:r>
              <a:rPr lang="en-US" sz="1600" dirty="0" err="1" smtClean="0"/>
              <a:t>hotelID</a:t>
            </a:r>
            <a:endParaRPr lang="en-US" sz="1600" dirty="0" smtClean="0"/>
          </a:p>
          <a:p>
            <a:pPr marL="514350" lvl="0" indent="-514350" eaLnBrk="0" hangingPunct="0">
              <a:spcBef>
                <a:spcPct val="20000"/>
              </a:spcBef>
              <a:spcAft>
                <a:spcPct val="25000"/>
              </a:spcAft>
            </a:pPr>
            <a:endPar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endParaRPr>
          </a:p>
          <a:p>
            <a:pPr marL="514350" lvl="0" indent="-514350" eaLnBrk="0" hangingPunct="0">
              <a:spcBef>
                <a:spcPct val="20000"/>
              </a:spcBef>
              <a:spcAft>
                <a:spcPct val="25000"/>
              </a:spcAft>
              <a:buFont typeface="Arial" pitchFamily="34" charset="0"/>
              <a:buChar char="•"/>
            </a:pPr>
            <a:r>
              <a:rPr lang="en-US" sz="1600" b="1" kern="0" dirty="0" smtClean="0">
                <a:latin typeface="+mn-lt"/>
                <a:cs typeface="ＭＳ Ｐゴシック" charset="-128"/>
              </a:rPr>
              <a:t>Monitored Objects</a:t>
            </a:r>
            <a:r>
              <a:rPr lang="en-US" sz="1600" kern="0" dirty="0" smtClean="0">
                <a:latin typeface="+mn-lt"/>
                <a:cs typeface="ＭＳ Ｐゴシック" charset="-128"/>
              </a:rPr>
              <a:t>:</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(Rooms, </a:t>
            </a:r>
            <a:r>
              <a:rPr lang="en-US" sz="1600" kern="0" dirty="0" err="1" smtClean="0">
                <a:latin typeface="+mn-lt"/>
                <a:cs typeface="ＭＳ Ｐゴシック" charset="-128"/>
              </a:rPr>
              <a:t>roomPrice</a:t>
            </a:r>
            <a:r>
              <a:rPr lang="en-US" sz="1600" kern="0" dirty="0" smtClean="0">
                <a:latin typeface="+mn-lt"/>
                <a:cs typeface="ＭＳ Ｐゴシック" charset="-128"/>
              </a:rPr>
              <a:t>, &lt;, price)</a:t>
            </a:r>
          </a:p>
          <a:p>
            <a:pPr marL="971550" lvl="1" indent="-514350" eaLnBrk="0" hangingPunct="0">
              <a:spcBef>
                <a:spcPct val="20000"/>
              </a:spcBef>
              <a:spcAft>
                <a:spcPct val="25000"/>
              </a:spcAft>
              <a:buFont typeface="Arial" pitchFamily="34" charset="0"/>
              <a:buChar char="•"/>
            </a:pPr>
            <a:r>
              <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rPr>
              <a:t>(Rooms, </a:t>
            </a:r>
            <a:r>
              <a:rPr kumimoji="0" lang="en-US" sz="1600" b="0" i="0" u="none" strike="noStrike" kern="0" cap="none" spc="0" normalizeH="0" baseline="0" noProof="0" dirty="0" err="1" smtClean="0">
                <a:ln>
                  <a:noFill/>
                </a:ln>
                <a:effectLst/>
                <a:uLnTx/>
                <a:uFillTx/>
                <a:latin typeface="+mn-lt"/>
                <a:ea typeface="ＭＳ Ｐゴシック" charset="-128"/>
                <a:cs typeface="ＭＳ Ｐゴシック" charset="-128"/>
              </a:rPr>
              <a:t>roomType</a:t>
            </a:r>
            <a:r>
              <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rPr>
              <a:t>, =, ‘</a:t>
            </a:r>
            <a:r>
              <a:rPr kumimoji="0" lang="en-US" sz="1600" b="0" i="0" u="none" strike="noStrike" kern="0" cap="none" spc="0" normalizeH="0" baseline="0" noProof="0" dirty="0" err="1" smtClean="0">
                <a:ln>
                  <a:noFill/>
                </a:ln>
                <a:effectLst/>
                <a:uLnTx/>
                <a:uFillTx/>
                <a:latin typeface="+mn-lt"/>
                <a:ea typeface="ＭＳ Ｐゴシック" charset="-128"/>
                <a:cs typeface="ＭＳ Ｐゴシック" charset="-128"/>
              </a:rPr>
              <a:t>seaview</a:t>
            </a:r>
            <a:r>
              <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rPr>
              <a:t>’)</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(Rooms, hid, =, </a:t>
            </a:r>
            <a:r>
              <a:rPr lang="en-US" sz="1600" kern="0" dirty="0" err="1" smtClean="0">
                <a:latin typeface="+mn-lt"/>
                <a:cs typeface="ＭＳ Ｐゴシック" charset="-128"/>
              </a:rPr>
              <a:t>hotelID</a:t>
            </a:r>
            <a:r>
              <a:rPr lang="en-US" sz="1600" kern="0" dirty="0" smtClean="0">
                <a:latin typeface="+mn-lt"/>
                <a:cs typeface="ＭＳ Ｐゴシック" charset="-128"/>
              </a:rPr>
              <a:t>)</a:t>
            </a:r>
            <a:endParaRPr kumimoji="0" lang="en-US" sz="1600" b="0" i="0" u="none" strike="noStrike" kern="0" cap="none" spc="0" normalizeH="0" baseline="0" noProof="0" dirty="0" smtClean="0">
              <a:ln>
                <a:noFill/>
              </a:ln>
              <a:effectLst/>
              <a:uLnTx/>
              <a:uFillTx/>
              <a:latin typeface="+mn-lt"/>
              <a:ea typeface="ＭＳ Ｐゴシック" charset="-128"/>
              <a:cs typeface="ＭＳ Ｐゴシック" charset="-128"/>
            </a:endParaRPr>
          </a:p>
        </p:txBody>
      </p:sp>
      <p:sp>
        <p:nvSpPr>
          <p:cNvPr id="6" name="Content Placeholder 9"/>
          <p:cNvSpPr txBox="1">
            <a:spLocks/>
          </p:cNvSpPr>
          <p:nvPr/>
        </p:nvSpPr>
        <p:spPr bwMode="auto">
          <a:xfrm>
            <a:off x="4512623" y="2648217"/>
            <a:ext cx="4370120" cy="324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kumimoji="0" lang="en-US" sz="14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r>
              <a:rPr kumimoji="0" lang="en-US" sz="16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Invariant</a:t>
            </a:r>
            <a:r>
              <a:rPr kumimoji="0" lang="en-US" sz="16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r>
              <a:rPr lang="en-US" sz="1600" dirty="0" smtClean="0"/>
              <a:t>select * from loan where </a:t>
            </a:r>
            <a:r>
              <a:rPr lang="en-US" sz="1600" dirty="0" err="1" smtClean="0"/>
              <a:t>loan.applicantID</a:t>
            </a:r>
            <a:r>
              <a:rPr lang="en-US" sz="1600" dirty="0" smtClean="0"/>
              <a:t> =  ‘” + </a:t>
            </a:r>
            <a:r>
              <a:rPr lang="en-US" sz="1600" dirty="0" err="1" smtClean="0"/>
              <a:t>customerId</a:t>
            </a:r>
            <a:r>
              <a:rPr lang="en-US" sz="1600" dirty="0" smtClean="0"/>
              <a:t> + “’ and </a:t>
            </a:r>
            <a:r>
              <a:rPr lang="en-US" sz="1600" dirty="0" err="1" smtClean="0"/>
              <a:t>loan.status</a:t>
            </a:r>
            <a:r>
              <a:rPr lang="en-US" sz="1600" dirty="0" smtClean="0"/>
              <a:t> = ‘pre-qualified’ and </a:t>
            </a:r>
            <a:r>
              <a:rPr lang="en-US" sz="1600" dirty="0" err="1" smtClean="0"/>
              <a:t>loan.amount</a:t>
            </a:r>
            <a:r>
              <a:rPr lang="en-US" sz="1600" dirty="0" smtClean="0"/>
              <a:t> &lt; (select 10*balance from account where </a:t>
            </a:r>
            <a:r>
              <a:rPr lang="en-US" sz="1600" dirty="0" err="1" smtClean="0"/>
              <a:t>account.customerID</a:t>
            </a:r>
            <a:r>
              <a:rPr lang="en-US" sz="1600" dirty="0" smtClean="0"/>
              <a:t> = ” + </a:t>
            </a:r>
            <a:r>
              <a:rPr lang="en-US" sz="1600" dirty="0" err="1" smtClean="0"/>
              <a:t>customerId</a:t>
            </a:r>
            <a:r>
              <a:rPr lang="en-US" sz="1600" dirty="0" smtClean="0"/>
              <a:t> + “’)</a:t>
            </a:r>
          </a:p>
          <a:p>
            <a:endParaRPr lang="en-US" sz="1400" dirty="0" smtClean="0"/>
          </a:p>
          <a:p>
            <a:pPr marL="514350" lvl="0" indent="-514350" eaLnBrk="0" hangingPunct="0">
              <a:spcBef>
                <a:spcPct val="20000"/>
              </a:spcBef>
              <a:spcAft>
                <a:spcPct val="25000"/>
              </a:spcAft>
              <a:buFont typeface="Arial" pitchFamily="34" charset="0"/>
              <a:buChar char="•"/>
            </a:pPr>
            <a:r>
              <a:rPr lang="en-US" sz="1600" b="1" kern="0" dirty="0" smtClean="0">
                <a:latin typeface="+mn-lt"/>
                <a:cs typeface="ＭＳ Ｐゴシック" charset="-128"/>
              </a:rPr>
              <a:t>Monitored Objects</a:t>
            </a:r>
            <a:r>
              <a:rPr lang="en-US" sz="1600" kern="0" dirty="0" smtClean="0">
                <a:latin typeface="+mn-lt"/>
                <a:cs typeface="ＭＳ Ｐゴシック" charset="-128"/>
              </a:rPr>
              <a:t>:</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(loan, </a:t>
            </a:r>
            <a:r>
              <a:rPr lang="en-US" sz="1600" kern="0" dirty="0" err="1" smtClean="0">
                <a:latin typeface="+mn-lt"/>
                <a:cs typeface="ＭＳ Ｐゴシック" charset="-128"/>
              </a:rPr>
              <a:t>applicantID</a:t>
            </a:r>
            <a:r>
              <a:rPr lang="en-US" sz="1600" kern="0" dirty="0" smtClean="0">
                <a:latin typeface="+mn-lt"/>
                <a:cs typeface="ＭＳ Ｐゴシック" charset="-128"/>
              </a:rPr>
              <a:t>, =, </a:t>
            </a:r>
            <a:r>
              <a:rPr lang="en-US" sz="1600" kern="0" dirty="0" err="1" smtClean="0">
                <a:latin typeface="+mn-lt"/>
                <a:cs typeface="ＭＳ Ｐゴシック" charset="-128"/>
              </a:rPr>
              <a:t>customerID</a:t>
            </a:r>
            <a:r>
              <a:rPr lang="en-US" sz="1600" kern="0" dirty="0" smtClean="0">
                <a:latin typeface="+mn-lt"/>
                <a:cs typeface="ＭＳ Ｐゴシック" charset="-128"/>
              </a:rPr>
              <a:t>)</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(loan, status, =, ‘pre-qualified’)</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(loan, amount, &lt;, ‘calc’)</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(account, balance, =, ‘calc’)</a:t>
            </a:r>
          </a:p>
          <a:p>
            <a:pPr marL="971550" lvl="1" indent="-514350" eaLnBrk="0" hangingPunct="0">
              <a:spcBef>
                <a:spcPct val="20000"/>
              </a:spcBef>
              <a:spcAft>
                <a:spcPct val="25000"/>
              </a:spcAft>
              <a:buFont typeface="Arial" pitchFamily="34" charset="0"/>
              <a:buChar char="•"/>
            </a:pPr>
            <a:r>
              <a:rPr lang="en-US" sz="1600" kern="0" dirty="0" smtClean="0">
                <a:latin typeface="+mn-lt"/>
                <a:cs typeface="ＭＳ Ｐゴシック" charset="-128"/>
              </a:rPr>
              <a:t>(account, </a:t>
            </a:r>
            <a:r>
              <a:rPr lang="en-US" sz="1600" kern="0" dirty="0" err="1" smtClean="0">
                <a:latin typeface="+mn-lt"/>
                <a:cs typeface="ＭＳ Ｐゴシック" charset="-128"/>
              </a:rPr>
              <a:t>customerID</a:t>
            </a:r>
            <a:r>
              <a:rPr lang="en-US" sz="1600" kern="0" dirty="0" smtClean="0">
                <a:latin typeface="+mn-lt"/>
                <a:cs typeface="ＭＳ Ｐゴシック" charset="-128"/>
              </a:rPr>
              <a:t>, =, </a:t>
            </a:r>
            <a:r>
              <a:rPr lang="en-US" sz="1600" kern="0" dirty="0" err="1" smtClean="0">
                <a:latin typeface="+mn-lt"/>
                <a:cs typeface="ＭＳ Ｐゴシック" charset="-128"/>
              </a:rPr>
              <a:t>customerID</a:t>
            </a:r>
            <a:r>
              <a:rPr lang="en-US" sz="1600" kern="0" dirty="0" smtClean="0">
                <a:latin typeface="+mn-lt"/>
                <a:cs typeface="ＭＳ Ｐゴシック" charset="-128"/>
              </a:rPr>
              <a:t>)</a:t>
            </a:r>
          </a:p>
        </p:txBody>
      </p:sp>
      <p:sp>
        <p:nvSpPr>
          <p:cNvPr id="7"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XML Representation of Invariants</a:t>
            </a: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3"/>
          <p:cNvGraphicFramePr>
            <a:graphicFrameLocks noChangeAspect="1"/>
          </p:cNvGraphicFramePr>
          <p:nvPr/>
        </p:nvGraphicFramePr>
        <p:xfrm>
          <a:off x="1921933" y="1329265"/>
          <a:ext cx="5295900" cy="5334000"/>
        </p:xfrm>
        <a:graphic>
          <a:graphicData uri="http://schemas.openxmlformats.org/presentationml/2006/ole">
            <p:oleObj spid="_x0000_s99331" name="Visio" r:id="rId4" imgW="7581900" imgH="69850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Invariant Registration</a:t>
            </a:r>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7281" name="Object 1"/>
          <p:cNvGraphicFramePr>
            <a:graphicFrameLocks noChangeAspect="1"/>
          </p:cNvGraphicFramePr>
          <p:nvPr/>
        </p:nvGraphicFramePr>
        <p:xfrm>
          <a:off x="2217244" y="1781287"/>
          <a:ext cx="4287580" cy="1820753"/>
        </p:xfrm>
        <a:graphic>
          <a:graphicData uri="http://schemas.openxmlformats.org/presentationml/2006/ole">
            <p:oleObj spid="_x0000_s97281" name="Visio" r:id="rId4" imgW="3683000" imgH="1562100" progId="">
              <p:embed/>
            </p:oleObj>
          </a:graphicData>
        </a:graphic>
      </p:graphicFrame>
      <p:sp>
        <p:nvSpPr>
          <p:cNvPr id="15" name="TextBox 14"/>
          <p:cNvSpPr txBox="1"/>
          <p:nvPr/>
        </p:nvSpPr>
        <p:spPr>
          <a:xfrm>
            <a:off x="427512" y="3835739"/>
            <a:ext cx="8098971" cy="2585323"/>
          </a:xfrm>
          <a:prstGeom prst="rect">
            <a:avLst/>
          </a:prstGeom>
          <a:noFill/>
        </p:spPr>
        <p:txBody>
          <a:bodyPr wrap="square" rtlCol="0">
            <a:spAutoFit/>
          </a:bodyPr>
          <a:lstStyle/>
          <a:p>
            <a:r>
              <a:rPr lang="en-US" dirty="0" err="1" smtClean="0">
                <a:latin typeface="+mn-lt"/>
              </a:rPr>
              <a:t>InvariantCondition</a:t>
            </a:r>
            <a:r>
              <a:rPr lang="en-US" dirty="0" smtClean="0">
                <a:latin typeface="+mn-lt"/>
              </a:rPr>
              <a:t>, </a:t>
            </a:r>
            <a:r>
              <a:rPr lang="en-US" dirty="0" err="1" smtClean="0">
                <a:latin typeface="+mn-lt"/>
              </a:rPr>
              <a:t>MonitoredObjects</a:t>
            </a:r>
            <a:r>
              <a:rPr lang="en-US" dirty="0" smtClean="0">
                <a:latin typeface="+mn-lt"/>
              </a:rPr>
              <a:t>, </a:t>
            </a:r>
            <a:r>
              <a:rPr lang="en-US" dirty="0" err="1" smtClean="0">
                <a:latin typeface="+mn-lt"/>
              </a:rPr>
              <a:t>siteID</a:t>
            </a:r>
            <a:r>
              <a:rPr lang="en-US" dirty="0" smtClean="0">
                <a:latin typeface="+mn-lt"/>
              </a:rPr>
              <a:t>, </a:t>
            </a:r>
            <a:r>
              <a:rPr lang="en-US" dirty="0" err="1" smtClean="0">
                <a:latin typeface="+mn-lt"/>
              </a:rPr>
              <a:t>SQLEvalLocation</a:t>
            </a:r>
            <a:r>
              <a:rPr lang="en-US" dirty="0" smtClean="0">
                <a:latin typeface="+mn-lt"/>
              </a:rPr>
              <a:t>, </a:t>
            </a:r>
            <a:r>
              <a:rPr lang="en-US" dirty="0" err="1" smtClean="0">
                <a:latin typeface="+mn-lt"/>
              </a:rPr>
              <a:t>InvariantAction</a:t>
            </a:r>
            <a:r>
              <a:rPr lang="en-US" dirty="0" smtClean="0">
                <a:latin typeface="+mn-lt"/>
              </a:rPr>
              <a:t> received in Invariant Agent</a:t>
            </a:r>
          </a:p>
          <a:p>
            <a:pPr>
              <a:buFont typeface="Arial" pitchFamily="34" charset="0"/>
              <a:buChar char="•"/>
            </a:pPr>
            <a:endParaRPr lang="en-US" dirty="0" smtClean="0">
              <a:latin typeface="+mn-lt"/>
            </a:endParaRPr>
          </a:p>
          <a:p>
            <a:r>
              <a:rPr lang="en-US" dirty="0" smtClean="0">
                <a:latin typeface="+mn-lt"/>
              </a:rPr>
              <a:t>SQL </a:t>
            </a:r>
            <a:r>
              <a:rPr lang="en-US" dirty="0" err="1" smtClean="0">
                <a:latin typeface="+mn-lt"/>
              </a:rPr>
              <a:t>Eval</a:t>
            </a:r>
            <a:r>
              <a:rPr lang="en-US" dirty="0" smtClean="0">
                <a:latin typeface="+mn-lt"/>
              </a:rPr>
              <a:t> WS receives </a:t>
            </a:r>
            <a:r>
              <a:rPr lang="en-US" dirty="0" err="1" smtClean="0">
                <a:latin typeface="+mn-lt"/>
              </a:rPr>
              <a:t>InvariantIdentifer</a:t>
            </a:r>
            <a:r>
              <a:rPr lang="en-US" dirty="0" smtClean="0">
                <a:latin typeface="+mn-lt"/>
              </a:rPr>
              <a:t> and </a:t>
            </a:r>
            <a:r>
              <a:rPr lang="en-US" dirty="0" err="1" smtClean="0">
                <a:latin typeface="+mn-lt"/>
              </a:rPr>
              <a:t>InvariantCondition</a:t>
            </a:r>
            <a:r>
              <a:rPr lang="en-US" dirty="0" smtClean="0">
                <a:latin typeface="+mn-lt"/>
              </a:rPr>
              <a:t> and checks condition.</a:t>
            </a:r>
          </a:p>
          <a:p>
            <a:pPr>
              <a:buFont typeface="Arial" pitchFamily="34" charset="0"/>
              <a:buChar char="•"/>
            </a:pPr>
            <a:endParaRPr lang="en-US" dirty="0" smtClean="0">
              <a:latin typeface="+mn-lt"/>
            </a:endParaRPr>
          </a:p>
          <a:p>
            <a:r>
              <a:rPr lang="en-US" dirty="0" smtClean="0">
                <a:latin typeface="+mn-lt"/>
              </a:rPr>
              <a:t>If there are no </a:t>
            </a:r>
            <a:r>
              <a:rPr lang="en-US" dirty="0" err="1" smtClean="0">
                <a:latin typeface="+mn-lt"/>
              </a:rPr>
              <a:t>tuples</a:t>
            </a:r>
            <a:r>
              <a:rPr lang="en-US" dirty="0" smtClean="0">
                <a:latin typeface="+mn-lt"/>
              </a:rPr>
              <a:t>, process is notified and Invariant is removed.  Otherwise, </a:t>
            </a:r>
            <a:r>
              <a:rPr lang="en-US" dirty="0" err="1" smtClean="0">
                <a:latin typeface="+mn-lt"/>
              </a:rPr>
              <a:t>MonitoredObjects</a:t>
            </a:r>
            <a:r>
              <a:rPr lang="en-US" dirty="0" smtClean="0">
                <a:latin typeface="+mn-lt"/>
              </a:rPr>
              <a:t> are forwarded to Delta Analysis Agent.</a:t>
            </a:r>
          </a:p>
          <a:p>
            <a:endParaRPr lang="en-US" dirty="0"/>
          </a:p>
        </p:txBody>
      </p:sp>
      <p:sp>
        <p:nvSpPr>
          <p:cNvPr id="10" name="TextBox 9"/>
          <p:cNvSpPr txBox="1"/>
          <p:nvPr/>
        </p:nvSpPr>
        <p:spPr>
          <a:xfrm>
            <a:off x="2398817" y="1258785"/>
            <a:ext cx="4001984" cy="400110"/>
          </a:xfrm>
          <a:prstGeom prst="rect">
            <a:avLst/>
          </a:prstGeom>
          <a:noFill/>
        </p:spPr>
        <p:txBody>
          <a:bodyPr wrap="square" rtlCol="0">
            <a:spAutoFit/>
          </a:bodyPr>
          <a:lstStyle/>
          <a:p>
            <a:pPr algn="ctr"/>
            <a:r>
              <a:rPr lang="en-US" sz="2000" dirty="0" smtClean="0"/>
              <a:t>Invariant Database Storage</a:t>
            </a:r>
            <a:endParaRPr lang="en-US" sz="2000" dirty="0"/>
          </a:p>
        </p:txBody>
      </p:sp>
      <p:sp>
        <p:nvSpPr>
          <p:cNvPr id="11"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Evaluation Web Service</a:t>
            </a:r>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5233" name="Object 1"/>
          <p:cNvGraphicFramePr>
            <a:graphicFrameLocks noChangeAspect="1"/>
          </p:cNvGraphicFramePr>
          <p:nvPr/>
        </p:nvGraphicFramePr>
        <p:xfrm>
          <a:off x="3574472" y="2078167"/>
          <a:ext cx="5128657" cy="4251367"/>
        </p:xfrm>
        <a:graphic>
          <a:graphicData uri="http://schemas.openxmlformats.org/presentationml/2006/ole">
            <p:oleObj spid="_x0000_s95233" name="Visio" r:id="rId4" imgW="4229100" imgH="3644900" progId="">
              <p:embed/>
            </p:oleObj>
          </a:graphicData>
        </a:graphic>
      </p:graphicFrame>
      <p:sp>
        <p:nvSpPr>
          <p:cNvPr id="16" name="TextBox 15"/>
          <p:cNvSpPr txBox="1"/>
          <p:nvPr/>
        </p:nvSpPr>
        <p:spPr>
          <a:xfrm>
            <a:off x="142504" y="2101924"/>
            <a:ext cx="3431969" cy="2031325"/>
          </a:xfrm>
          <a:prstGeom prst="rect">
            <a:avLst/>
          </a:prstGeom>
          <a:noFill/>
        </p:spPr>
        <p:txBody>
          <a:bodyPr wrap="square" rtlCol="0">
            <a:spAutoFit/>
          </a:bodyPr>
          <a:lstStyle/>
          <a:p>
            <a:r>
              <a:rPr lang="en-US" dirty="0" smtClean="0"/>
              <a:t>CREATE MATERIALIZED VIEW inv123</a:t>
            </a:r>
          </a:p>
          <a:p>
            <a:r>
              <a:rPr lang="en-US" dirty="0" smtClean="0"/>
              <a:t>REFRESH FORCE ON COMMIT </a:t>
            </a:r>
          </a:p>
          <a:p>
            <a:r>
              <a:rPr lang="en-US" dirty="0" smtClean="0"/>
              <a:t>ENABLE QUERY REWRITE AS </a:t>
            </a:r>
          </a:p>
          <a:p>
            <a:r>
              <a:rPr lang="en-US" dirty="0" smtClean="0"/>
              <a:t>&lt;select statement for invariant&gt;</a:t>
            </a:r>
          </a:p>
          <a:p>
            <a:endParaRPr lang="en-US" dirty="0"/>
          </a:p>
        </p:txBody>
      </p:sp>
      <p:sp>
        <p:nvSpPr>
          <p:cNvPr id="17" name="TextBox 16"/>
          <p:cNvSpPr txBox="1"/>
          <p:nvPr/>
        </p:nvSpPr>
        <p:spPr>
          <a:xfrm>
            <a:off x="261256" y="1353785"/>
            <a:ext cx="3218213" cy="461665"/>
          </a:xfrm>
          <a:prstGeom prst="rect">
            <a:avLst/>
          </a:prstGeom>
          <a:noFill/>
        </p:spPr>
        <p:txBody>
          <a:bodyPr wrap="square" rtlCol="0">
            <a:spAutoFit/>
          </a:bodyPr>
          <a:lstStyle/>
          <a:p>
            <a:pPr algn="ctr"/>
            <a:r>
              <a:rPr lang="en-US" sz="2400" b="1" dirty="0" smtClean="0"/>
              <a:t>Materialized View</a:t>
            </a:r>
            <a:endParaRPr lang="en-US" sz="2400" b="1" dirty="0"/>
          </a:p>
        </p:txBody>
      </p:sp>
      <p:sp>
        <p:nvSpPr>
          <p:cNvPr id="18" name="TextBox 17"/>
          <p:cNvSpPr txBox="1"/>
          <p:nvPr/>
        </p:nvSpPr>
        <p:spPr>
          <a:xfrm>
            <a:off x="3586348" y="1173680"/>
            <a:ext cx="5082639" cy="830997"/>
          </a:xfrm>
          <a:prstGeom prst="rect">
            <a:avLst/>
          </a:prstGeom>
          <a:noFill/>
        </p:spPr>
        <p:txBody>
          <a:bodyPr wrap="square" rtlCol="0">
            <a:spAutoFit/>
          </a:bodyPr>
          <a:lstStyle/>
          <a:p>
            <a:pPr algn="ctr"/>
            <a:r>
              <a:rPr lang="en-US" sz="2400" b="1" dirty="0" smtClean="0"/>
              <a:t>Evaluation Web Service Functionality</a:t>
            </a:r>
            <a:endParaRPr lang="en-US" sz="2400" b="1" dirty="0"/>
          </a:p>
        </p:txBody>
      </p:sp>
      <p:sp>
        <p:nvSpPr>
          <p:cNvPr id="13"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Extensions to DEGS</a:t>
            </a:r>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p:cNvPicPr/>
          <p:nvPr/>
        </p:nvPicPr>
        <p:blipFill>
          <a:blip r:embed="rId3" cstate="print"/>
          <a:srcRect/>
          <a:stretch>
            <a:fillRect/>
          </a:stretch>
        </p:blipFill>
        <p:spPr bwMode="auto">
          <a:xfrm>
            <a:off x="249375" y="1414730"/>
            <a:ext cx="8680862" cy="2361664"/>
          </a:xfrm>
          <a:prstGeom prst="rect">
            <a:avLst/>
          </a:prstGeom>
          <a:noFill/>
          <a:ln w="9525">
            <a:noFill/>
            <a:miter lim="800000"/>
            <a:headEnd/>
            <a:tailEnd/>
          </a:ln>
        </p:spPr>
      </p:pic>
      <p:sp>
        <p:nvSpPr>
          <p:cNvPr id="11" name="TextBox 10"/>
          <p:cNvSpPr txBox="1"/>
          <p:nvPr/>
        </p:nvSpPr>
        <p:spPr>
          <a:xfrm>
            <a:off x="257133" y="4009242"/>
            <a:ext cx="8597735" cy="2246769"/>
          </a:xfrm>
          <a:prstGeom prst="rect">
            <a:avLst/>
          </a:prstGeom>
          <a:noFill/>
        </p:spPr>
        <p:txBody>
          <a:bodyPr wrap="square" rtlCol="0">
            <a:spAutoFit/>
          </a:bodyPr>
          <a:lstStyle/>
          <a:p>
            <a:r>
              <a:rPr lang="en-US" sz="2800" dirty="0" smtClean="0">
                <a:latin typeface="+mn-lt"/>
              </a:rPr>
              <a:t>No change needed in delta representation for Insert and Delete operations</a:t>
            </a:r>
          </a:p>
          <a:p>
            <a:endParaRPr lang="en-US" sz="2800" dirty="0" smtClean="0">
              <a:latin typeface="+mn-lt"/>
            </a:endParaRPr>
          </a:p>
          <a:p>
            <a:r>
              <a:rPr lang="en-US" sz="2800" dirty="0" smtClean="0">
                <a:latin typeface="+mn-lt"/>
              </a:rPr>
              <a:t>For Update operation, the DEGS was modified to capture all attributes of a </a:t>
            </a:r>
            <a:r>
              <a:rPr lang="en-US" sz="2800" dirty="0" err="1" smtClean="0">
                <a:latin typeface="+mn-lt"/>
              </a:rPr>
              <a:t>tuple</a:t>
            </a:r>
            <a:r>
              <a:rPr lang="en-US" sz="2800" dirty="0" smtClean="0">
                <a:latin typeface="+mn-lt"/>
              </a:rPr>
              <a:t> in a delta.</a:t>
            </a:r>
            <a:endParaRPr lang="en-US" sz="2800" dirty="0">
              <a:latin typeface="+mn-lt"/>
            </a:endParaRPr>
          </a:p>
        </p:txBody>
      </p:sp>
      <p:sp>
        <p:nvSpPr>
          <p:cNvPr id="9"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sz="3600" b="1" dirty="0" smtClean="0"/>
              <a:t>Invariant Storage Container</a:t>
            </a:r>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249381" y="5473005"/>
            <a:ext cx="8597735" cy="800219"/>
          </a:xfrm>
          <a:prstGeom prst="rect">
            <a:avLst/>
          </a:prstGeom>
          <a:noFill/>
        </p:spPr>
        <p:txBody>
          <a:bodyPr wrap="square" rtlCol="0">
            <a:spAutoFit/>
          </a:bodyPr>
          <a:lstStyle/>
          <a:p>
            <a:r>
              <a:rPr lang="en-US" dirty="0" smtClean="0">
                <a:latin typeface="+mn-lt"/>
              </a:rPr>
              <a:t>Two </a:t>
            </a:r>
            <a:r>
              <a:rPr lang="en-US" dirty="0" err="1" smtClean="0">
                <a:latin typeface="+mn-lt"/>
              </a:rPr>
              <a:t>hashtables</a:t>
            </a:r>
            <a:r>
              <a:rPr lang="en-US" dirty="0" smtClean="0">
                <a:latin typeface="+mn-lt"/>
              </a:rPr>
              <a:t> are used, one containing the </a:t>
            </a:r>
            <a:r>
              <a:rPr lang="en-US" dirty="0" err="1" smtClean="0">
                <a:latin typeface="+mn-lt"/>
              </a:rPr>
              <a:t>tablename</a:t>
            </a:r>
            <a:r>
              <a:rPr lang="en-US" dirty="0" smtClean="0">
                <a:latin typeface="+mn-lt"/>
              </a:rPr>
              <a:t> and attribute, the other containing each Invariant and its related </a:t>
            </a:r>
            <a:r>
              <a:rPr lang="en-US" dirty="0" err="1" smtClean="0">
                <a:latin typeface="+mn-lt"/>
              </a:rPr>
              <a:t>MonitoredObjects</a:t>
            </a:r>
            <a:r>
              <a:rPr lang="en-US" dirty="0" smtClean="0">
                <a:latin typeface="+mn-lt"/>
              </a:rPr>
              <a:t> (</a:t>
            </a:r>
            <a:r>
              <a:rPr lang="en-US" dirty="0" err="1" smtClean="0">
                <a:latin typeface="+mn-lt"/>
              </a:rPr>
              <a:t>MObj</a:t>
            </a:r>
            <a:r>
              <a:rPr lang="en-US" dirty="0" smtClean="0">
                <a:latin typeface="+mn-lt"/>
              </a:rPr>
              <a:t>)</a:t>
            </a:r>
            <a:endParaRPr lang="en-US" sz="2800" dirty="0">
              <a:latin typeface="+mn-lt"/>
            </a:endParaRPr>
          </a:p>
        </p:txBody>
      </p:sp>
      <p:sp>
        <p:nvSpPr>
          <p:cNvPr id="14"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pic>
        <p:nvPicPr>
          <p:cNvPr id="313345" name="Picture 1"/>
          <p:cNvPicPr>
            <a:picLocks noChangeAspect="1" noChangeArrowheads="1"/>
          </p:cNvPicPr>
          <p:nvPr/>
        </p:nvPicPr>
        <p:blipFill>
          <a:blip r:embed="rId3"/>
          <a:srcRect/>
          <a:stretch>
            <a:fillRect/>
          </a:stretch>
        </p:blipFill>
        <p:spPr bwMode="auto">
          <a:xfrm>
            <a:off x="2809875" y="1332967"/>
            <a:ext cx="3524250" cy="3971925"/>
          </a:xfrm>
          <a:prstGeom prst="rect">
            <a:avLst/>
          </a:prstGeom>
          <a:noFill/>
          <a:ln w="9525">
            <a:noFill/>
            <a:miter lim="800000"/>
            <a:headEnd/>
            <a:tailEnd/>
          </a:ln>
          <a:effectLst/>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Overview of the Filtering Process</a:t>
            </a:r>
            <a:endParaRPr lang="en-US" sz="3600" b="1" dirty="0"/>
          </a:p>
        </p:txBody>
      </p:sp>
      <p:sp>
        <p:nvSpPr>
          <p:cNvPr id="3" name="Content Placeholder 2"/>
          <p:cNvSpPr>
            <a:spLocks noGrp="1"/>
          </p:cNvSpPr>
          <p:nvPr>
            <p:ph idx="1"/>
          </p:nvPr>
        </p:nvSpPr>
        <p:spPr>
          <a:xfrm>
            <a:off x="422377" y="1289771"/>
            <a:ext cx="8229600" cy="4525963"/>
          </a:xfrm>
        </p:spPr>
        <p:txBody>
          <a:bodyPr/>
          <a:lstStyle/>
          <a:p>
            <a:pPr>
              <a:buFont typeface="Wingdings" pitchFamily="2" charset="2"/>
              <a:buChar char="Ø"/>
            </a:pPr>
            <a:r>
              <a:rPr lang="en-US" sz="2400" dirty="0" smtClean="0"/>
              <a:t>Check Attributes of Monitored Objects</a:t>
            </a:r>
          </a:p>
          <a:p>
            <a:pPr lvl="2">
              <a:buFont typeface="Arial" pitchFamily="34" charset="0"/>
              <a:buChar char="•"/>
            </a:pPr>
            <a:r>
              <a:rPr lang="en-US" i="0" dirty="0" smtClean="0"/>
              <a:t>Checking Insert/Delete requires conditions in a delta to satisfy all Monitored Object constraints in an Invariant</a:t>
            </a:r>
          </a:p>
          <a:p>
            <a:pPr lvl="2">
              <a:buFont typeface="Arial" pitchFamily="34" charset="0"/>
              <a:buChar char="•"/>
            </a:pPr>
            <a:r>
              <a:rPr lang="en-US" i="0" dirty="0" smtClean="0"/>
              <a:t>Checking Update requires conditions in a delta to satisfy most Monitored Object constraint and violate at least one Monitored Object constraint</a:t>
            </a:r>
          </a:p>
          <a:p>
            <a:pPr lvl="2">
              <a:buFont typeface="Arial" pitchFamily="34" charset="0"/>
              <a:buChar char="•"/>
            </a:pPr>
            <a:r>
              <a:rPr lang="en-US" i="0" dirty="0" smtClean="0"/>
              <a:t>The </a:t>
            </a:r>
            <a:r>
              <a:rPr lang="en-US" i="0" dirty="0" err="1" smtClean="0">
                <a:latin typeface="Arial" pitchFamily="34" charset="0"/>
                <a:cs typeface="Arial" pitchFamily="34" charset="0"/>
              </a:rPr>
              <a:t>setValue</a:t>
            </a:r>
            <a:r>
              <a:rPr lang="en-US" i="0" dirty="0" smtClean="0"/>
              <a:t> and </a:t>
            </a:r>
            <a:r>
              <a:rPr lang="en-US" i="0" dirty="0" smtClean="0">
                <a:latin typeface="Arial" pitchFamily="34" charset="0"/>
                <a:cs typeface="Arial" pitchFamily="34" charset="0"/>
              </a:rPr>
              <a:t>Relation</a:t>
            </a:r>
            <a:r>
              <a:rPr lang="en-US" i="0" dirty="0" smtClean="0"/>
              <a:t> values in monitored objects are checked against deltas to determine violations</a:t>
            </a:r>
          </a:p>
          <a:p>
            <a:pPr>
              <a:buFont typeface="Wingdings" pitchFamily="2" charset="2"/>
              <a:buChar char="Ø"/>
            </a:pPr>
            <a:r>
              <a:rPr lang="en-US" sz="2400" dirty="0" smtClean="0"/>
              <a:t>Filtering Single and Multiple Tables</a:t>
            </a:r>
          </a:p>
          <a:p>
            <a:pPr lvl="2">
              <a:buFont typeface="Arial" pitchFamily="34" charset="0"/>
              <a:buChar char="•"/>
            </a:pPr>
            <a:r>
              <a:rPr lang="en-US" i="0" dirty="0" smtClean="0"/>
              <a:t>Single tables use the </a:t>
            </a:r>
            <a:r>
              <a:rPr lang="en-US" i="0" dirty="0" err="1" smtClean="0">
                <a:latin typeface="Arial" pitchFamily="34" charset="0"/>
                <a:cs typeface="Arial" pitchFamily="34" charset="0"/>
              </a:rPr>
              <a:t>tupleCount</a:t>
            </a:r>
            <a:r>
              <a:rPr lang="en-US" i="0" dirty="0" smtClean="0"/>
              <a:t> and </a:t>
            </a:r>
            <a:r>
              <a:rPr lang="en-US" i="0" dirty="0" err="1" smtClean="0">
                <a:latin typeface="Arial" pitchFamily="34" charset="0"/>
                <a:cs typeface="Arial" pitchFamily="34" charset="0"/>
              </a:rPr>
              <a:t>numViolations</a:t>
            </a:r>
            <a:r>
              <a:rPr lang="en-US" i="0" dirty="0" smtClean="0"/>
              <a:t> variables in each Invariant and when these are equal to each other the Invariant is re-evaluated</a:t>
            </a:r>
          </a:p>
          <a:p>
            <a:pPr lvl="2">
              <a:buFont typeface="Arial" pitchFamily="34" charset="0"/>
              <a:buChar char="•"/>
            </a:pPr>
            <a:r>
              <a:rPr lang="en-US" i="0" dirty="0" smtClean="0"/>
              <a:t>Multiple tables use the </a:t>
            </a:r>
            <a:r>
              <a:rPr lang="en-US" i="0" dirty="0" err="1" smtClean="0">
                <a:latin typeface="Arial" pitchFamily="34" charset="0"/>
                <a:cs typeface="Arial" pitchFamily="34" charset="0"/>
              </a:rPr>
              <a:t>tupleCount</a:t>
            </a:r>
            <a:r>
              <a:rPr lang="en-US" i="0" dirty="0" smtClean="0"/>
              <a:t> and </a:t>
            </a:r>
            <a:r>
              <a:rPr lang="en-US" i="0" dirty="0" err="1" smtClean="0">
                <a:latin typeface="Arial" pitchFamily="34" charset="0"/>
                <a:cs typeface="Arial" pitchFamily="34" charset="0"/>
              </a:rPr>
              <a:t>numViolations</a:t>
            </a:r>
            <a:r>
              <a:rPr lang="en-US" i="0" dirty="0" smtClean="0"/>
              <a:t> in addition to a threshold value to determine when a significant number of potential violations have been made. </a:t>
            </a:r>
          </a:p>
          <a:p>
            <a:pPr>
              <a:buFont typeface="Wingdings" pitchFamily="2" charset="2"/>
              <a:buChar char="Ø"/>
            </a:pPr>
            <a:endParaRPr lang="en-US" dirty="0"/>
          </a:p>
        </p:txBody>
      </p:sp>
      <p:sp>
        <p:nvSpPr>
          <p:cNvPr id="4"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Single Table Filtering</a:t>
            </a:r>
            <a:endParaRPr lang="en-US" sz="3600" b="1" dirty="0"/>
          </a:p>
        </p:txBody>
      </p:sp>
      <p:sp>
        <p:nvSpPr>
          <p:cNvPr id="3" name="Content Placeholder 2"/>
          <p:cNvSpPr>
            <a:spLocks noGrp="1"/>
          </p:cNvSpPr>
          <p:nvPr>
            <p:ph idx="1"/>
          </p:nvPr>
        </p:nvSpPr>
        <p:spPr>
          <a:xfrm>
            <a:off x="569913" y="1147193"/>
            <a:ext cx="8229600" cy="4525963"/>
          </a:xfrm>
        </p:spPr>
        <p:txBody>
          <a:bodyPr/>
          <a:lstStyle/>
          <a:p>
            <a:r>
              <a:rPr lang="en-US" sz="2000" dirty="0" smtClean="0"/>
              <a:t>Invariant: “select </a:t>
            </a:r>
            <a:r>
              <a:rPr lang="en-US" sz="2000" dirty="0" err="1" smtClean="0"/>
              <a:t>r.price</a:t>
            </a:r>
            <a:r>
              <a:rPr lang="en-US" sz="2000" dirty="0" smtClean="0"/>
              <a:t> from room r where </a:t>
            </a:r>
            <a:r>
              <a:rPr lang="en-US" sz="2000" dirty="0" err="1" smtClean="0"/>
              <a:t>r.price</a:t>
            </a:r>
            <a:r>
              <a:rPr lang="en-US" sz="2000" dirty="0" smtClean="0"/>
              <a:t> &lt; ‘30’ and </a:t>
            </a:r>
            <a:r>
              <a:rPr lang="en-US" sz="2000" dirty="0" err="1" smtClean="0"/>
              <a:t>r.roomType</a:t>
            </a:r>
            <a:r>
              <a:rPr lang="en-US" sz="2000" dirty="0" smtClean="0"/>
              <a:t> = ‘</a:t>
            </a:r>
            <a:r>
              <a:rPr lang="en-US" sz="2000" dirty="0" err="1" smtClean="0"/>
              <a:t>seaview</a:t>
            </a:r>
            <a:r>
              <a:rPr lang="en-US" sz="2000" dirty="0" smtClean="0"/>
              <a:t>’ and </a:t>
            </a:r>
            <a:r>
              <a:rPr lang="en-US" sz="2000" dirty="0" err="1" smtClean="0"/>
              <a:t>r.hotelid</a:t>
            </a:r>
            <a:r>
              <a:rPr lang="en-US" sz="2000" dirty="0" smtClean="0"/>
              <a:t> = ‘234’“</a:t>
            </a:r>
          </a:p>
          <a:p>
            <a:r>
              <a:rPr lang="en-US" sz="2000" dirty="0" smtClean="0"/>
              <a:t>Monitored Objects: [(room, price, &lt;, ‘30’), (room, </a:t>
            </a:r>
            <a:r>
              <a:rPr lang="en-US" sz="2000" dirty="0" err="1" smtClean="0"/>
              <a:t>roomType</a:t>
            </a:r>
            <a:r>
              <a:rPr lang="en-US" sz="2000" dirty="0" smtClean="0"/>
              <a:t>, =, ‘</a:t>
            </a:r>
            <a:r>
              <a:rPr lang="en-US" sz="2000" dirty="0" err="1" smtClean="0"/>
              <a:t>seaview</a:t>
            </a:r>
            <a:r>
              <a:rPr lang="en-US" sz="2000" dirty="0" smtClean="0"/>
              <a:t>’), (room, </a:t>
            </a:r>
            <a:r>
              <a:rPr lang="en-US" sz="2000" dirty="0" err="1" smtClean="0"/>
              <a:t>hotelid</a:t>
            </a:r>
            <a:r>
              <a:rPr lang="en-US" sz="2000" dirty="0" smtClean="0"/>
              <a:t>, =, ‘234’)]</a:t>
            </a:r>
          </a:p>
          <a:p>
            <a:r>
              <a:rPr lang="en-US" sz="2000" dirty="0" smtClean="0"/>
              <a:t>Number of Satisfying </a:t>
            </a:r>
            <a:r>
              <a:rPr lang="en-US" sz="2000" dirty="0" err="1" smtClean="0"/>
              <a:t>Tuples</a:t>
            </a:r>
            <a:r>
              <a:rPr lang="en-US" sz="2000" dirty="0" smtClean="0"/>
              <a:t>: 1</a:t>
            </a:r>
          </a:p>
          <a:p>
            <a:r>
              <a:rPr lang="en-US" sz="2000" b="1" dirty="0" smtClean="0"/>
              <a:t>Case 1: Single table insert</a:t>
            </a:r>
          </a:p>
          <a:p>
            <a:pPr>
              <a:buFont typeface="Arial" pitchFamily="34" charset="0"/>
              <a:buChar char="•"/>
            </a:pPr>
            <a:r>
              <a:rPr lang="en-US" sz="2000" dirty="0" smtClean="0"/>
              <a:t>A </a:t>
            </a:r>
            <a:r>
              <a:rPr lang="en-US" sz="2000" dirty="0" err="1" smtClean="0"/>
              <a:t>tuple</a:t>
            </a:r>
            <a:r>
              <a:rPr lang="en-US" sz="2000" dirty="0" smtClean="0"/>
              <a:t> satisfying all of the monitored object conditions is inserted into the room table, so the number of </a:t>
            </a:r>
            <a:r>
              <a:rPr lang="en-US" sz="2000" dirty="0" err="1" smtClean="0"/>
              <a:t>tuples</a:t>
            </a:r>
            <a:r>
              <a:rPr lang="en-US" sz="2000" dirty="0" smtClean="0"/>
              <a:t> is incremented by one.</a:t>
            </a:r>
          </a:p>
          <a:p>
            <a:r>
              <a:rPr lang="en-US" sz="2000" b="1" dirty="0" smtClean="0"/>
              <a:t>Case 2: Single table delete</a:t>
            </a:r>
          </a:p>
          <a:p>
            <a:pPr>
              <a:buFont typeface="Arial" pitchFamily="34" charset="0"/>
              <a:buChar char="•"/>
            </a:pPr>
            <a:r>
              <a:rPr lang="en-US" sz="2000" dirty="0" smtClean="0"/>
              <a:t>The only satisfying </a:t>
            </a:r>
            <a:r>
              <a:rPr lang="en-US" sz="2000" dirty="0" err="1" smtClean="0"/>
              <a:t>tuple</a:t>
            </a:r>
            <a:r>
              <a:rPr lang="en-US" sz="2000" dirty="0" smtClean="0"/>
              <a:t> is deleted by an external process. </a:t>
            </a:r>
          </a:p>
          <a:p>
            <a:pPr>
              <a:buFont typeface="Arial" pitchFamily="34" charset="0"/>
              <a:buChar char="•"/>
            </a:pPr>
            <a:r>
              <a:rPr lang="en-US" sz="2000" dirty="0" smtClean="0"/>
              <a:t>The number of violations are incremented and the number of </a:t>
            </a:r>
            <a:r>
              <a:rPr lang="en-US" sz="2000" dirty="0" err="1" smtClean="0"/>
              <a:t>tuples</a:t>
            </a:r>
            <a:r>
              <a:rPr lang="en-US" sz="2000" dirty="0" smtClean="0"/>
              <a:t> will equal the number of violations.  </a:t>
            </a:r>
            <a:endParaRPr lang="en-US" sz="2400" dirty="0" smtClean="0"/>
          </a:p>
          <a:p>
            <a:r>
              <a:rPr lang="en-US" sz="2000" b="1" dirty="0" smtClean="0"/>
              <a:t>Case 3: Single table update (similar to single table delete)</a:t>
            </a:r>
          </a:p>
          <a:p>
            <a:endParaRPr lang="en-US" sz="2400" dirty="0"/>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Multiple Table Filtering</a:t>
            </a:r>
            <a:endParaRPr lang="en-US" sz="3600" b="1" dirty="0"/>
          </a:p>
        </p:txBody>
      </p:sp>
      <p:sp>
        <p:nvSpPr>
          <p:cNvPr id="3" name="Content Placeholder 2"/>
          <p:cNvSpPr>
            <a:spLocks noGrp="1"/>
          </p:cNvSpPr>
          <p:nvPr>
            <p:ph idx="1"/>
          </p:nvPr>
        </p:nvSpPr>
        <p:spPr>
          <a:xfrm>
            <a:off x="569913" y="1148420"/>
            <a:ext cx="8229600" cy="4525963"/>
          </a:xfrm>
        </p:spPr>
        <p:txBody>
          <a:bodyPr/>
          <a:lstStyle/>
          <a:p>
            <a:r>
              <a:rPr lang="en-US" sz="2000" dirty="0" smtClean="0"/>
              <a:t>Invariant: “select </a:t>
            </a:r>
            <a:r>
              <a:rPr lang="en-US" sz="2000" dirty="0" err="1" smtClean="0"/>
              <a:t>r.price</a:t>
            </a:r>
            <a:r>
              <a:rPr lang="en-US" sz="2000" dirty="0" smtClean="0"/>
              <a:t> from room r, hotel h where </a:t>
            </a:r>
            <a:r>
              <a:rPr lang="en-US" sz="2000" dirty="0" err="1" smtClean="0"/>
              <a:t>r.price</a:t>
            </a:r>
            <a:r>
              <a:rPr lang="en-US" sz="2000" dirty="0" smtClean="0"/>
              <a:t> &lt; ‘30’ and </a:t>
            </a:r>
            <a:r>
              <a:rPr lang="en-US" sz="2000" dirty="0" err="1" smtClean="0"/>
              <a:t>r.roomType</a:t>
            </a:r>
            <a:r>
              <a:rPr lang="en-US" sz="2000" dirty="0" smtClean="0"/>
              <a:t> = ‘</a:t>
            </a:r>
            <a:r>
              <a:rPr lang="en-US" sz="2000" dirty="0" err="1" smtClean="0"/>
              <a:t>seaview</a:t>
            </a:r>
            <a:r>
              <a:rPr lang="en-US" sz="2000" dirty="0" smtClean="0"/>
              <a:t>’ and </a:t>
            </a:r>
            <a:r>
              <a:rPr lang="en-US" sz="2000" dirty="0" err="1" smtClean="0"/>
              <a:t>r.hotelid</a:t>
            </a:r>
            <a:r>
              <a:rPr lang="en-US" sz="2000" dirty="0" smtClean="0"/>
              <a:t> = </a:t>
            </a:r>
            <a:r>
              <a:rPr lang="en-US" sz="2000" dirty="0" err="1" smtClean="0"/>
              <a:t>h.hotelid</a:t>
            </a:r>
            <a:r>
              <a:rPr lang="en-US" sz="2000" dirty="0" smtClean="0"/>
              <a:t> and </a:t>
            </a:r>
            <a:r>
              <a:rPr lang="en-US" sz="2000" dirty="0" err="1" smtClean="0"/>
              <a:t>h.state</a:t>
            </a:r>
            <a:r>
              <a:rPr lang="en-US" sz="2000" dirty="0" smtClean="0"/>
              <a:t> = ‘Texas’“</a:t>
            </a:r>
          </a:p>
          <a:p>
            <a:r>
              <a:rPr lang="en-US" sz="2000" dirty="0" smtClean="0"/>
              <a:t>Monitored Objects: [(room, price, &lt;, ‘30’), (room, </a:t>
            </a:r>
            <a:r>
              <a:rPr lang="en-US" sz="2000" dirty="0" err="1" smtClean="0"/>
              <a:t>roomType</a:t>
            </a:r>
            <a:r>
              <a:rPr lang="en-US" sz="2000" dirty="0" smtClean="0"/>
              <a:t>, =, ‘</a:t>
            </a:r>
            <a:r>
              <a:rPr lang="en-US" sz="2000" dirty="0" err="1" smtClean="0"/>
              <a:t>seaview</a:t>
            </a:r>
            <a:r>
              <a:rPr lang="en-US" sz="2000" dirty="0" smtClean="0"/>
              <a:t>’), (hotel, state, =, ‘Texas’)]</a:t>
            </a:r>
          </a:p>
          <a:p>
            <a:r>
              <a:rPr lang="en-US" sz="2000" dirty="0" smtClean="0"/>
              <a:t>Number of Satisfying </a:t>
            </a:r>
            <a:r>
              <a:rPr lang="en-US" sz="2000" dirty="0" err="1" smtClean="0"/>
              <a:t>Tuples</a:t>
            </a:r>
            <a:r>
              <a:rPr lang="en-US" sz="2000" dirty="0" smtClean="0"/>
              <a:t>: 25                Threshold: 25% </a:t>
            </a:r>
          </a:p>
          <a:p>
            <a:r>
              <a:rPr lang="en-US" sz="2000" b="1" dirty="0" smtClean="0"/>
              <a:t>Case 4: Multiple table insert</a:t>
            </a:r>
          </a:p>
          <a:p>
            <a:pPr>
              <a:buFont typeface="Arial" pitchFamily="34" charset="0"/>
              <a:buChar char="•"/>
            </a:pPr>
            <a:r>
              <a:rPr lang="en-US" sz="1800" dirty="0" smtClean="0"/>
              <a:t>All inserts into multiple table invariants are ignored.  </a:t>
            </a:r>
          </a:p>
          <a:p>
            <a:pPr>
              <a:buFont typeface="Arial" pitchFamily="34" charset="0"/>
              <a:buChar char="•"/>
            </a:pPr>
            <a:r>
              <a:rPr lang="en-US" sz="1800" dirty="0" smtClean="0"/>
              <a:t>Inserting </a:t>
            </a:r>
            <a:r>
              <a:rPr lang="en-US" sz="1800" dirty="0" err="1" smtClean="0"/>
              <a:t>tuples</a:t>
            </a:r>
            <a:r>
              <a:rPr lang="en-US" sz="1800" dirty="0" smtClean="0"/>
              <a:t> can potentially increase the size of the number of </a:t>
            </a:r>
            <a:r>
              <a:rPr lang="en-US" sz="1800" dirty="0" err="1" smtClean="0"/>
              <a:t>tuples</a:t>
            </a:r>
            <a:r>
              <a:rPr lang="en-US" sz="1800" dirty="0" smtClean="0"/>
              <a:t> that satisfy the invariant condition, but will not cause a violation.</a:t>
            </a:r>
          </a:p>
          <a:p>
            <a:r>
              <a:rPr lang="en-US" sz="2000" b="1" dirty="0" smtClean="0"/>
              <a:t>Case 5: Multiple table delete</a:t>
            </a:r>
          </a:p>
          <a:p>
            <a:pPr>
              <a:buFont typeface="Arial" pitchFamily="34" charset="0"/>
              <a:buChar char="•"/>
            </a:pPr>
            <a:r>
              <a:rPr lang="en-US" sz="1800" dirty="0" smtClean="0"/>
              <a:t>7 </a:t>
            </a:r>
            <a:r>
              <a:rPr lang="en-US" sz="1800" dirty="0" err="1" smtClean="0"/>
              <a:t>tuples</a:t>
            </a:r>
            <a:r>
              <a:rPr lang="en-US" sz="1800" dirty="0" smtClean="0"/>
              <a:t> from the room table satisfying the invariant condition are deleted one after another by an external process.</a:t>
            </a:r>
          </a:p>
          <a:p>
            <a:pPr>
              <a:buFont typeface="Arial" pitchFamily="34" charset="0"/>
              <a:buChar char="•"/>
            </a:pPr>
            <a:r>
              <a:rPr lang="en-US" sz="1800" dirty="0" smtClean="0"/>
              <a:t>The number of violations are incremented each time and after the seventh deletion the number of violations will be greater than the threshold(7 &gt; .25*25).</a:t>
            </a:r>
          </a:p>
          <a:p>
            <a:r>
              <a:rPr lang="en-US" sz="2000" b="1" dirty="0" smtClean="0"/>
              <a:t>Case 5: Multiple table update (similar to multiple table delete)</a:t>
            </a:r>
          </a:p>
          <a:p>
            <a:endParaRPr lang="en-US" sz="1800" dirty="0"/>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r>
              <a:rPr lang="en-US" dirty="0" smtClean="0"/>
              <a:t>Evaluation of the Invariant Monitoring System</a:t>
            </a:r>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600" b="1" dirty="0" smtClean="0"/>
              <a:t>Motivation</a:t>
            </a:r>
          </a:p>
        </p:txBody>
      </p:sp>
      <p:sp>
        <p:nvSpPr>
          <p:cNvPr id="5" name="Content Placeholder 4"/>
          <p:cNvSpPr>
            <a:spLocks noGrp="1"/>
          </p:cNvSpPr>
          <p:nvPr>
            <p:ph idx="1"/>
          </p:nvPr>
        </p:nvSpPr>
        <p:spPr>
          <a:xfrm>
            <a:off x="569913" y="1219201"/>
            <a:ext cx="8229600" cy="5366848"/>
          </a:xfrm>
        </p:spPr>
        <p:txBody>
          <a:bodyPr/>
          <a:lstStyle/>
          <a:p>
            <a:pPr marL="336550" lvl="1" indent="-336550">
              <a:buClrTx/>
              <a:buFont typeface="Wingdings" pitchFamily="2" charset="2"/>
              <a:buChar char="Ø"/>
            </a:pPr>
            <a:r>
              <a:rPr lang="en-US" sz="1800" dirty="0" smtClean="0"/>
              <a:t>Service-oriented computing and Web services are becoming a standard approach for developing distributed applications</a:t>
            </a:r>
          </a:p>
          <a:p>
            <a:pPr marL="336550" lvl="1" indent="-336550">
              <a:buClrTx/>
              <a:buFont typeface="Wingdings" pitchFamily="2" charset="2"/>
              <a:buChar char="Ø"/>
            </a:pPr>
            <a:r>
              <a:rPr lang="en-US" sz="1800" dirty="0" smtClean="0"/>
              <a:t>Traditional distributed transactions have relied on ACID properties to protect data</a:t>
            </a:r>
          </a:p>
          <a:p>
            <a:pPr marL="679450" lvl="2" indent="-336550">
              <a:buFont typeface="Wingdings" pitchFamily="2" charset="2"/>
              <a:buChar char="Ø"/>
            </a:pPr>
            <a:r>
              <a:rPr lang="en-US" sz="1400" i="0" dirty="0" smtClean="0">
                <a:latin typeface="Arial" pitchFamily="34" charset="0"/>
                <a:cs typeface="Arial" pitchFamily="34" charset="0"/>
              </a:rPr>
              <a:t>Two-Phase Commit</a:t>
            </a:r>
          </a:p>
          <a:p>
            <a:pPr marL="679450" lvl="2" indent="-336550">
              <a:buFont typeface="Wingdings" pitchFamily="2" charset="2"/>
              <a:buChar char="Ø"/>
            </a:pPr>
            <a:r>
              <a:rPr lang="en-US" sz="1400" i="0" dirty="0" err="1" smtClean="0">
                <a:latin typeface="Arial" pitchFamily="34" charset="0"/>
                <a:cs typeface="Arial" pitchFamily="34" charset="0"/>
              </a:rPr>
              <a:t>Serializability</a:t>
            </a:r>
            <a:endParaRPr lang="en-US" sz="1400" i="0" dirty="0" smtClean="0">
              <a:latin typeface="Arial" pitchFamily="34" charset="0"/>
              <a:cs typeface="Arial" pitchFamily="34" charset="0"/>
            </a:endParaRPr>
          </a:p>
          <a:p>
            <a:pPr marL="336550" lvl="1" indent="-336550">
              <a:buFont typeface="Wingdings" pitchFamily="2" charset="2"/>
              <a:buChar char="Ø"/>
            </a:pPr>
            <a:r>
              <a:rPr lang="en-US" sz="1800" dirty="0" smtClean="0"/>
              <a:t>It is not always practical for distributed processes composed of Web services to lock data in service-oriented computing</a:t>
            </a:r>
          </a:p>
          <a:p>
            <a:pPr marL="336550" lvl="1" indent="-336550">
              <a:buFont typeface="Wingdings" pitchFamily="2" charset="2"/>
              <a:buChar char="Ø"/>
            </a:pPr>
            <a:r>
              <a:rPr lang="en-US" sz="1800" dirty="0" smtClean="0"/>
              <a:t>Need to relax ACID properties and depend on user-defined constraints</a:t>
            </a:r>
          </a:p>
          <a:p>
            <a:pPr marL="336550" lvl="1" indent="-336550">
              <a:buFont typeface="Wingdings" pitchFamily="2" charset="2"/>
              <a:buChar char="Ø"/>
            </a:pPr>
            <a:endParaRPr lang="en-US" sz="2400" i="0" dirty="0">
              <a:latin typeface="Arial" pitchFamily="34" charset="0"/>
              <a:cs typeface="Arial" pitchFamily="34" charset="0"/>
            </a:endParaRPr>
          </a:p>
        </p:txBody>
      </p:sp>
      <p:graphicFrame>
        <p:nvGraphicFramePr>
          <p:cNvPr id="54273" name="Object 78"/>
          <p:cNvGraphicFramePr>
            <a:graphicFrameLocks noChangeAspect="1"/>
          </p:cNvGraphicFramePr>
          <p:nvPr/>
        </p:nvGraphicFramePr>
        <p:xfrm>
          <a:off x="2346325" y="3916875"/>
          <a:ext cx="4816475" cy="2819400"/>
        </p:xfrm>
        <a:graphic>
          <a:graphicData uri="http://schemas.openxmlformats.org/presentationml/2006/ole">
            <p:oleObj spid="_x0000_s54273" name="Visio" r:id="rId4" imgW="5041900" imgH="2959100" progId="">
              <p:embed/>
            </p:oleObj>
          </a:graphicData>
        </a:graphic>
      </p:graphicFrame>
      <p:sp>
        <p:nvSpPr>
          <p:cNvPr id="6"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zh-CN" sz="3600" b="1" dirty="0" smtClean="0">
                <a:ea typeface="宋体" charset="-122"/>
              </a:rPr>
              <a:t>Test Structure</a:t>
            </a:r>
          </a:p>
        </p:txBody>
      </p:sp>
      <p:sp>
        <p:nvSpPr>
          <p:cNvPr id="14848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8482" name="Object 2"/>
          <p:cNvGraphicFramePr>
            <a:graphicFrameLocks noChangeAspect="1"/>
          </p:cNvGraphicFramePr>
          <p:nvPr/>
        </p:nvGraphicFramePr>
        <p:xfrm>
          <a:off x="2885704" y="2232576"/>
          <a:ext cx="3476625" cy="1466850"/>
        </p:xfrm>
        <a:graphic>
          <a:graphicData uri="http://schemas.openxmlformats.org/presentationml/2006/ole">
            <p:oleObj spid="_x0000_s148482" name="Visio" r:id="rId4" imgW="3683000" imgH="1562100" progId="">
              <p:embed/>
            </p:oleObj>
          </a:graphicData>
        </a:graphic>
      </p:graphicFrame>
      <p:sp>
        <p:nvSpPr>
          <p:cNvPr id="32" name="TextBox 31"/>
          <p:cNvSpPr txBox="1"/>
          <p:nvPr/>
        </p:nvSpPr>
        <p:spPr>
          <a:xfrm>
            <a:off x="506639" y="4214998"/>
            <a:ext cx="8182099" cy="2031325"/>
          </a:xfrm>
          <a:prstGeom prst="rect">
            <a:avLst/>
          </a:prstGeom>
          <a:noFill/>
        </p:spPr>
        <p:txBody>
          <a:bodyPr wrap="square" rtlCol="0">
            <a:spAutoFit/>
          </a:bodyPr>
          <a:lstStyle/>
          <a:p>
            <a:r>
              <a:rPr lang="en-US" dirty="0" smtClean="0">
                <a:latin typeface="+mn-lt"/>
              </a:rPr>
              <a:t>Primary focus for evaluation was on execution of the Invariant Evaluation Web Service</a:t>
            </a:r>
          </a:p>
          <a:p>
            <a:endParaRPr lang="en-US" dirty="0" smtClean="0">
              <a:latin typeface="+mn-lt"/>
            </a:endParaRPr>
          </a:p>
          <a:p>
            <a:r>
              <a:rPr lang="en-US" dirty="0" smtClean="0">
                <a:latin typeface="+mn-lt"/>
              </a:rPr>
              <a:t>The Hotel example was used to demonstrate differences between execution times of the Evaluation Web Service for multiple table monitoring.</a:t>
            </a:r>
          </a:p>
          <a:p>
            <a:pPr>
              <a:buFont typeface="Arial" pitchFamily="34" charset="0"/>
              <a:buChar char="•"/>
            </a:pPr>
            <a:endParaRPr lang="en-US" dirty="0" smtClean="0">
              <a:latin typeface="+mn-lt"/>
            </a:endParaRPr>
          </a:p>
          <a:p>
            <a:r>
              <a:rPr lang="en-US" dirty="0" smtClean="0">
                <a:latin typeface="+mn-lt"/>
              </a:rPr>
              <a:t>The database structure is shown above where multiple Rooms can be related to one Hotel</a:t>
            </a:r>
            <a:endParaRPr lang="en-US" dirty="0">
              <a:latin typeface="+mn-lt"/>
            </a:endParaRPr>
          </a:p>
        </p:txBody>
      </p:sp>
      <p:sp>
        <p:nvSpPr>
          <p:cNvPr id="7" name="TextBox 6"/>
          <p:cNvSpPr txBox="1"/>
          <p:nvPr/>
        </p:nvSpPr>
        <p:spPr>
          <a:xfrm>
            <a:off x="2434442" y="1603169"/>
            <a:ext cx="4358240" cy="369332"/>
          </a:xfrm>
          <a:prstGeom prst="rect">
            <a:avLst/>
          </a:prstGeom>
          <a:noFill/>
        </p:spPr>
        <p:txBody>
          <a:bodyPr wrap="square" rtlCol="0">
            <a:spAutoFit/>
          </a:bodyPr>
          <a:lstStyle/>
          <a:p>
            <a:pPr algn="ctr"/>
            <a:r>
              <a:rPr lang="en-US" dirty="0" smtClean="0">
                <a:latin typeface="+mn-lt"/>
              </a:rPr>
              <a:t>Hotel Example Database Structure</a:t>
            </a:r>
            <a:endParaRPr lang="en-US" dirty="0">
              <a:latin typeface="+mn-lt"/>
            </a:endParaRPr>
          </a:p>
        </p:txBody>
      </p:sp>
      <p:sp>
        <p:nvSpPr>
          <p:cNvPr id="9"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altLang="zh-CN" sz="3600" b="1" dirty="0" smtClean="0">
                <a:ea typeface="宋体" charset="-122"/>
              </a:rPr>
              <a:t>Evaluation of the Invariant Evaluation WS</a:t>
            </a:r>
            <a:endParaRPr lang="en-US" sz="3600" b="1" dirty="0"/>
          </a:p>
        </p:txBody>
      </p:sp>
      <p:sp>
        <p:nvSpPr>
          <p:cNvPr id="13" name="Content Placeholder 12"/>
          <p:cNvSpPr>
            <a:spLocks noGrp="1"/>
          </p:cNvSpPr>
          <p:nvPr>
            <p:ph idx="1"/>
          </p:nvPr>
        </p:nvSpPr>
        <p:spPr>
          <a:xfrm>
            <a:off x="569913" y="1213945"/>
            <a:ext cx="8229600" cy="5442443"/>
          </a:xfrm>
        </p:spPr>
        <p:txBody>
          <a:bodyPr/>
          <a:lstStyle/>
          <a:p>
            <a:pPr>
              <a:buFont typeface="Wingdings" pitchFamily="2" charset="2"/>
              <a:buChar char="Ø"/>
            </a:pPr>
            <a:r>
              <a:rPr lang="en-US" dirty="0" smtClean="0"/>
              <a:t>Time Comparisons</a:t>
            </a:r>
            <a:endParaRPr lang="en-US" dirty="0"/>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nvGraphicFramePr>
        <p:xfrm>
          <a:off x="1542909" y="1887264"/>
          <a:ext cx="6282936" cy="4587251"/>
        </p:xfrm>
        <a:graphic>
          <a:graphicData uri="http://schemas.openxmlformats.org/drawingml/2006/table">
            <a:tbl>
              <a:tblPr/>
              <a:tblGrid>
                <a:gridCol w="2094312"/>
                <a:gridCol w="2094312"/>
                <a:gridCol w="2094312"/>
              </a:tblGrid>
              <a:tr h="632864">
                <a:tc>
                  <a:txBody>
                    <a:bodyPr/>
                    <a:lstStyle/>
                    <a:p>
                      <a:pPr marL="0" marR="0" algn="ctr">
                        <a:lnSpc>
                          <a:spcPct val="150000"/>
                        </a:lnSpc>
                        <a:spcBef>
                          <a:spcPts val="0"/>
                        </a:spcBef>
                        <a:spcAft>
                          <a:spcPts val="0"/>
                        </a:spcAft>
                      </a:pPr>
                      <a:r>
                        <a:rPr lang="en-US" sz="1200" dirty="0">
                          <a:solidFill>
                            <a:srgbClr val="FFFFFF"/>
                          </a:solidFill>
                          <a:latin typeface="Times New Roman"/>
                          <a:ea typeface="Times New Roman"/>
                        </a:rPr>
                        <a:t>Measurement Description</a:t>
                      </a:r>
                      <a:endParaRPr lang="en-US" sz="1200" dirty="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marL="0" marR="0" algn="ctr">
                        <a:lnSpc>
                          <a:spcPct val="150000"/>
                        </a:lnSpc>
                        <a:spcBef>
                          <a:spcPts val="0"/>
                        </a:spcBef>
                        <a:spcAft>
                          <a:spcPts val="0"/>
                        </a:spcAft>
                      </a:pPr>
                      <a:r>
                        <a:rPr lang="en-US" sz="1200">
                          <a:solidFill>
                            <a:srgbClr val="FFFFFF"/>
                          </a:solidFill>
                          <a:latin typeface="Times New Roman"/>
                          <a:ea typeface="Times New Roman"/>
                        </a:rPr>
                        <a:t>Avg Time (Microsec) with Invariant Removal</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c>
                  <a:txBody>
                    <a:bodyPr/>
                    <a:lstStyle/>
                    <a:p>
                      <a:pPr marL="0" marR="0" algn="ctr">
                        <a:lnSpc>
                          <a:spcPct val="150000"/>
                        </a:lnSpc>
                        <a:spcBef>
                          <a:spcPts val="0"/>
                        </a:spcBef>
                        <a:spcAft>
                          <a:spcPts val="0"/>
                        </a:spcAft>
                      </a:pPr>
                      <a:r>
                        <a:rPr lang="en-US" sz="1200">
                          <a:solidFill>
                            <a:srgbClr val="FFFFFF"/>
                          </a:solidFill>
                          <a:latin typeface="Times New Roman"/>
                          <a:ea typeface="Times New Roman"/>
                        </a:rPr>
                        <a:t>Avg Time (Microsec) without Invariant Removal</a:t>
                      </a:r>
                      <a:endParaRPr lang="en-US" sz="12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000000"/>
                    </a:solidFill>
                  </a:tcPr>
                </a:tc>
              </a:tr>
              <a:tr h="632864">
                <a:tc>
                  <a:txBody>
                    <a:bodyPr/>
                    <a:lstStyle/>
                    <a:p>
                      <a:pPr marL="0" marR="0" algn="ctr">
                        <a:lnSpc>
                          <a:spcPct val="150000"/>
                        </a:lnSpc>
                        <a:spcBef>
                          <a:spcPts val="0"/>
                        </a:spcBef>
                        <a:spcAft>
                          <a:spcPts val="0"/>
                        </a:spcAft>
                      </a:pPr>
                      <a:r>
                        <a:rPr lang="en-US" sz="1200">
                          <a:latin typeface="Times New Roman"/>
                          <a:ea typeface="Times New Roman"/>
                        </a:rPr>
                        <a:t>Creating Materialized View</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a:latin typeface="Times New Roman"/>
                          <a:ea typeface="Times New Roman"/>
                        </a:rPr>
                        <a:t>249492</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nSpc>
                          <a:spcPct val="150000"/>
                        </a:lnSpc>
                        <a:spcBef>
                          <a:spcPts val="0"/>
                        </a:spcBef>
                        <a:spcAft>
                          <a:spcPts val="0"/>
                        </a:spcAft>
                        <a:tabLst>
                          <a:tab pos="514350" algn="l"/>
                        </a:tabLst>
                      </a:pPr>
                      <a:r>
                        <a:rPr lang="en-US" sz="1200" b="1" dirty="0">
                          <a:latin typeface="Times New Roman"/>
                          <a:ea typeface="Times New Roman"/>
                        </a:rPr>
                        <a:t>	   269974</a:t>
                      </a:r>
                      <a:endParaRPr lang="en-US" sz="1200" dirty="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316432">
                <a:tc>
                  <a:txBody>
                    <a:bodyPr/>
                    <a:lstStyle/>
                    <a:p>
                      <a:pPr marL="0" marR="0" algn="ctr">
                        <a:lnSpc>
                          <a:spcPct val="150000"/>
                        </a:lnSpc>
                        <a:spcBef>
                          <a:spcPts val="0"/>
                        </a:spcBef>
                        <a:spcAft>
                          <a:spcPts val="0"/>
                        </a:spcAft>
                      </a:pPr>
                      <a:r>
                        <a:rPr lang="en-US" sz="1200">
                          <a:latin typeface="Times New Roman"/>
                          <a:ea typeface="Times New Roman"/>
                        </a:rPr>
                        <a:t>EvalWS Total Time</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371234</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371025</a:t>
                      </a:r>
                      <a:endParaRPr lang="en-US" sz="12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632864">
                <a:tc>
                  <a:txBody>
                    <a:bodyPr/>
                    <a:lstStyle/>
                    <a:p>
                      <a:pPr marL="0" marR="0" algn="ctr">
                        <a:lnSpc>
                          <a:spcPct val="150000"/>
                        </a:lnSpc>
                        <a:spcBef>
                          <a:spcPts val="0"/>
                        </a:spcBef>
                        <a:spcAft>
                          <a:spcPts val="0"/>
                        </a:spcAft>
                      </a:pPr>
                      <a:r>
                        <a:rPr lang="en-US" sz="1200">
                          <a:latin typeface="Times New Roman"/>
                          <a:ea typeface="Times New Roman"/>
                        </a:rPr>
                        <a:t>Evaluating from Invariant Agent</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a:latin typeface="Times New Roman"/>
                          <a:ea typeface="Times New Roman"/>
                        </a:rPr>
                        <a:t>575150</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dirty="0">
                          <a:latin typeface="Times New Roman"/>
                          <a:ea typeface="Times New Roman"/>
                        </a:rPr>
                        <a:t>603457</a:t>
                      </a:r>
                      <a:endParaRPr lang="en-US" sz="1200" dirty="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632864">
                <a:tc>
                  <a:txBody>
                    <a:bodyPr/>
                    <a:lstStyle/>
                    <a:p>
                      <a:pPr marL="0" marR="0" algn="ctr">
                        <a:lnSpc>
                          <a:spcPct val="150000"/>
                        </a:lnSpc>
                        <a:spcBef>
                          <a:spcPts val="0"/>
                        </a:spcBef>
                        <a:spcAft>
                          <a:spcPts val="0"/>
                        </a:spcAft>
                      </a:pPr>
                      <a:r>
                        <a:rPr lang="en-US" sz="1200">
                          <a:latin typeface="Times New Roman"/>
                          <a:ea typeface="Times New Roman"/>
                        </a:rPr>
                        <a:t>Select from Existing Materialized View</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452</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443</a:t>
                      </a:r>
                      <a:endParaRPr lang="en-US" sz="12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316432">
                <a:tc>
                  <a:txBody>
                    <a:bodyPr/>
                    <a:lstStyle/>
                    <a:p>
                      <a:pPr marL="0" marR="0" algn="ctr">
                        <a:lnSpc>
                          <a:spcPct val="150000"/>
                        </a:lnSpc>
                        <a:spcBef>
                          <a:spcPts val="0"/>
                        </a:spcBef>
                        <a:spcAft>
                          <a:spcPts val="0"/>
                        </a:spcAft>
                      </a:pPr>
                      <a:r>
                        <a:rPr lang="en-US" sz="1200" dirty="0" err="1">
                          <a:latin typeface="Times New Roman"/>
                          <a:ea typeface="Times New Roman"/>
                        </a:rPr>
                        <a:t>EvalWS</a:t>
                      </a:r>
                      <a:r>
                        <a:rPr lang="en-US" sz="1200" dirty="0">
                          <a:latin typeface="Times New Roman"/>
                          <a:ea typeface="Times New Roman"/>
                        </a:rPr>
                        <a:t> Total </a:t>
                      </a:r>
                      <a:r>
                        <a:rPr lang="en-US" sz="1200" dirty="0" smtClean="0">
                          <a:latin typeface="Times New Roman"/>
                          <a:ea typeface="Times New Roman"/>
                        </a:rPr>
                        <a:t>Time</a:t>
                      </a:r>
                    </a:p>
                    <a:p>
                      <a:pPr marL="0" marR="0" algn="ctr">
                        <a:lnSpc>
                          <a:spcPct val="150000"/>
                        </a:lnSpc>
                        <a:spcBef>
                          <a:spcPts val="0"/>
                        </a:spcBef>
                        <a:spcAft>
                          <a:spcPts val="0"/>
                        </a:spcAft>
                      </a:pPr>
                      <a:r>
                        <a:rPr lang="en-US" sz="1200" dirty="0" smtClean="0">
                          <a:latin typeface="Times New Roman"/>
                          <a:ea typeface="Times New Roman"/>
                        </a:rPr>
                        <a:t>(without creating materialized</a:t>
                      </a:r>
                      <a:r>
                        <a:rPr lang="en-US" sz="1200" baseline="0" dirty="0" smtClean="0">
                          <a:latin typeface="Times New Roman"/>
                          <a:ea typeface="Times New Roman"/>
                        </a:rPr>
                        <a:t> view)</a:t>
                      </a:r>
                      <a:endParaRPr lang="en-US" sz="1200" dirty="0">
                        <a:latin typeface="Times New Roman"/>
                        <a:ea typeface="Times New Roman"/>
                      </a:endParaRP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a:latin typeface="Times New Roman"/>
                          <a:ea typeface="Times New Roman"/>
                        </a:rPr>
                        <a:t>107844</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a:latin typeface="Times New Roman"/>
                          <a:ea typeface="Times New Roman"/>
                        </a:rPr>
                        <a:t>117455</a:t>
                      </a:r>
                      <a:endParaRPr lang="en-US" sz="12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r h="632864">
                <a:tc>
                  <a:txBody>
                    <a:bodyPr/>
                    <a:lstStyle/>
                    <a:p>
                      <a:pPr marL="0" marR="0" algn="ctr">
                        <a:lnSpc>
                          <a:spcPct val="150000"/>
                        </a:lnSpc>
                        <a:spcBef>
                          <a:spcPts val="0"/>
                        </a:spcBef>
                        <a:spcAft>
                          <a:spcPts val="0"/>
                        </a:spcAft>
                      </a:pPr>
                      <a:r>
                        <a:rPr lang="en-US" sz="1200">
                          <a:latin typeface="Times New Roman"/>
                          <a:ea typeface="Times New Roman"/>
                        </a:rPr>
                        <a:t>Evaluating from Delta Analysis Agent</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618913</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latin typeface="Times New Roman"/>
                          <a:ea typeface="Times New Roman"/>
                        </a:rPr>
                        <a:t>292364</a:t>
                      </a:r>
                      <a:endParaRPr lang="en-US" sz="120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r>
              <a:tr h="316432">
                <a:tc>
                  <a:txBody>
                    <a:bodyPr/>
                    <a:lstStyle/>
                    <a:p>
                      <a:pPr marL="0" marR="0" algn="ctr">
                        <a:lnSpc>
                          <a:spcPct val="150000"/>
                        </a:lnSpc>
                        <a:spcBef>
                          <a:spcPts val="0"/>
                        </a:spcBef>
                        <a:spcAft>
                          <a:spcPts val="0"/>
                        </a:spcAft>
                      </a:pPr>
                      <a:r>
                        <a:rPr lang="en-US" sz="1200">
                          <a:latin typeface="Times New Roman"/>
                          <a:ea typeface="Times New Roman"/>
                        </a:rPr>
                        <a:t>Executing Select Query</a:t>
                      </a:r>
                    </a:p>
                  </a:txBody>
                  <a:tcPr marL="68580" marR="68580" marT="0" marB="0">
                    <a:lnL w="12700" cap="flat" cmpd="sng" algn="ctr">
                      <a:solidFill>
                        <a:srgbClr val="404040"/>
                      </a:solidFill>
                      <a:prstDash val="solid"/>
                      <a:round/>
                      <a:headEnd type="none" w="med" len="med"/>
                      <a:tailEnd type="none" w="med" len="med"/>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a:latin typeface="Times New Roman"/>
                          <a:ea typeface="Times New Roman"/>
                        </a:rPr>
                        <a:t>2143</a:t>
                      </a:r>
                      <a:endParaRPr lang="en-US" sz="1200">
                        <a:latin typeface="Times New Roman"/>
                        <a:ea typeface="Times New Roman"/>
                      </a:endParaRPr>
                    </a:p>
                  </a:txBody>
                  <a:tcPr marL="68580" marR="68580" marT="0" marB="0">
                    <a:lnL>
                      <a:noFill/>
                    </a:lnL>
                    <a:lnR>
                      <a:no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c>
                  <a:txBody>
                    <a:bodyPr/>
                    <a:lstStyle/>
                    <a:p>
                      <a:pPr marL="0" marR="0" algn="ctr">
                        <a:lnSpc>
                          <a:spcPct val="150000"/>
                        </a:lnSpc>
                        <a:spcBef>
                          <a:spcPts val="0"/>
                        </a:spcBef>
                        <a:spcAft>
                          <a:spcPts val="0"/>
                        </a:spcAft>
                      </a:pPr>
                      <a:r>
                        <a:rPr lang="en-US" sz="1200" b="1" dirty="0">
                          <a:latin typeface="Times New Roman"/>
                          <a:ea typeface="Times New Roman"/>
                        </a:rPr>
                        <a:t>2079</a:t>
                      </a:r>
                      <a:endParaRPr lang="en-US" sz="1200" dirty="0">
                        <a:latin typeface="Times New Roman"/>
                        <a:ea typeface="Times New Roman"/>
                      </a:endParaRPr>
                    </a:p>
                  </a:txBody>
                  <a:tcPr marL="68580" marR="68580" marT="0" marB="0">
                    <a:lnL>
                      <a:noFill/>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0C0C0"/>
                    </a:solidFill>
                  </a:tcPr>
                </a:tc>
              </a:tr>
            </a:tbl>
          </a:graphicData>
        </a:graphic>
      </p:graphicFrame>
      <p:sp>
        <p:nvSpPr>
          <p:cNvPr id="1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24" name="Oval 23"/>
          <p:cNvSpPr/>
          <p:nvPr/>
        </p:nvSpPr>
        <p:spPr>
          <a:xfrm>
            <a:off x="7583275" y="4239884"/>
            <a:ext cx="1365662" cy="1235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4x as long</a:t>
            </a:r>
            <a:endParaRPr lang="en-US" sz="1400" dirty="0"/>
          </a:p>
        </p:txBody>
      </p:sp>
      <p:cxnSp>
        <p:nvCxnSpPr>
          <p:cNvPr id="25" name="Straight Arrow Connector 24"/>
          <p:cNvCxnSpPr>
            <a:stCxn id="24" idx="3"/>
          </p:cNvCxnSpPr>
          <p:nvPr/>
        </p:nvCxnSpPr>
        <p:spPr>
          <a:xfrm rot="5400000">
            <a:off x="7224467" y="5113851"/>
            <a:ext cx="378605" cy="739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4" idx="1"/>
          </p:cNvCxnSpPr>
          <p:nvPr/>
        </p:nvCxnSpPr>
        <p:spPr>
          <a:xfrm rot="16200000" flipV="1">
            <a:off x="7272225" y="3909703"/>
            <a:ext cx="157078" cy="865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5097594" y="4097819"/>
            <a:ext cx="1365662" cy="12350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Twice as long to remove</a:t>
            </a:r>
            <a:endParaRPr lang="en-US" sz="1400" dirty="0"/>
          </a:p>
        </p:txBody>
      </p:sp>
      <p:cxnSp>
        <p:nvCxnSpPr>
          <p:cNvPr id="30" name="Straight Arrow Connector 29"/>
          <p:cNvCxnSpPr>
            <a:stCxn id="27" idx="3"/>
          </p:cNvCxnSpPr>
          <p:nvPr/>
        </p:nvCxnSpPr>
        <p:spPr>
          <a:xfrm rot="5400000">
            <a:off x="4863697" y="5245359"/>
            <a:ext cx="527266" cy="3405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7" idx="5"/>
          </p:cNvCxnSpPr>
          <p:nvPr/>
        </p:nvCxnSpPr>
        <p:spPr>
          <a:xfrm rot="16200000" flipH="1">
            <a:off x="6136239" y="5279006"/>
            <a:ext cx="491640" cy="237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24"/>
                                        </p:tgtEl>
                                      </p:cBhvr>
                                    </p:animEffect>
                                    <p:set>
                                      <p:cBhvr>
                                        <p:cTn id="18" dur="1" fill="hold">
                                          <p:stCondLst>
                                            <p:cond delay="499"/>
                                          </p:stCondLst>
                                        </p:cTn>
                                        <p:tgtEl>
                                          <p:spTgt spid="24"/>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animBg="1"/>
      <p:bldP spid="27" grpId="1"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Evaluation of the Invariant Evaluation WS</a:t>
            </a:r>
            <a:endParaRPr lang="en-US" sz="3600" b="1" dirty="0"/>
          </a:p>
        </p:txBody>
      </p:sp>
      <p:sp>
        <p:nvSpPr>
          <p:cNvPr id="4" name="Content Placeholder 2"/>
          <p:cNvSpPr txBox="1">
            <a:spLocks/>
          </p:cNvSpPr>
          <p:nvPr/>
        </p:nvSpPr>
        <p:spPr bwMode="auto">
          <a:xfrm>
            <a:off x="366923" y="142785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spcAft>
                <a:spcPct val="25000"/>
              </a:spcAft>
              <a:buFont typeface="Wingdings" pitchFamily="2" charset="2"/>
              <a:buChar char="Ø"/>
              <a:defRPr/>
            </a:pPr>
            <a:r>
              <a:rPr lang="en-US" sz="3200" kern="0" noProof="0" dirty="0" smtClean="0">
                <a:latin typeface="+mn-lt"/>
                <a:cs typeface="ＭＳ Ｐゴシック" charset="-128"/>
              </a:rPr>
              <a:t>There exists some overhead when creating the materialized view and when removing the Invariant monitoring.</a:t>
            </a:r>
            <a:endPar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25000"/>
              </a:spcAft>
              <a:buClrTx/>
              <a:buSzTx/>
              <a:buFont typeface="Wingdings" pitchFamily="2" charset="2"/>
              <a:buChar char="Ø"/>
              <a:tabLst/>
              <a:defRPr/>
            </a:pPr>
            <a:r>
              <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Using</a:t>
            </a:r>
            <a:r>
              <a:rPr kumimoji="0" lang="en-US" sz="3200" b="0"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 materialized view for SQL evaluation is more efficient </a:t>
            </a:r>
            <a:r>
              <a:rPr lang="en-US" sz="3200" kern="0" dirty="0" smtClean="0">
                <a:latin typeface="+mn-lt"/>
                <a:cs typeface="ＭＳ Ｐゴシック" charset="-128"/>
              </a:rPr>
              <a:t>when re-evaluation will potentially be frequent.</a:t>
            </a:r>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cap="small" dirty="0" smtClean="0"/>
              <a:t>Summary and Contributions</a:t>
            </a:r>
            <a:endParaRPr lang="en-US" sz="3600" b="1" cap="small" dirty="0"/>
          </a:p>
        </p:txBody>
      </p:sp>
      <p:sp>
        <p:nvSpPr>
          <p:cNvPr id="11" name="Content Placeholder 10"/>
          <p:cNvSpPr>
            <a:spLocks noGrp="1"/>
          </p:cNvSpPr>
          <p:nvPr>
            <p:ph idx="1"/>
          </p:nvPr>
        </p:nvSpPr>
        <p:spPr>
          <a:xfrm>
            <a:off x="569913" y="1378424"/>
            <a:ext cx="8229600" cy="5479575"/>
          </a:xfrm>
        </p:spPr>
        <p:txBody>
          <a:bodyPr/>
          <a:lstStyle/>
          <a:p>
            <a:pPr marL="336550" indent="-336550">
              <a:buFont typeface="Wingdings" pitchFamily="2" charset="2"/>
              <a:buChar char="Ø"/>
            </a:pPr>
            <a:r>
              <a:rPr lang="en-US" sz="2000" dirty="0" smtClean="0">
                <a:cs typeface="Arial" pitchFamily="34" charset="0"/>
              </a:rPr>
              <a:t>Enhanced Assurance Points with the Invariant Monitoring System</a:t>
            </a:r>
          </a:p>
          <a:p>
            <a:pPr marL="393700" lvl="1" indent="-336550">
              <a:buFont typeface="Wingdings" pitchFamily="2" charset="2"/>
              <a:buChar char="Ø"/>
            </a:pPr>
            <a:r>
              <a:rPr lang="en-US" sz="1600" dirty="0" smtClean="0">
                <a:cs typeface="Arial" pitchFamily="34" charset="0"/>
              </a:rPr>
              <a:t>Invariant Agent to register Invariants and handle activation and deactivation of multiple Invariant conditions.</a:t>
            </a:r>
          </a:p>
          <a:p>
            <a:pPr marL="393700" lvl="1" indent="-336550">
              <a:buFont typeface="Wingdings" pitchFamily="2" charset="2"/>
              <a:buChar char="Ø"/>
            </a:pPr>
            <a:r>
              <a:rPr lang="en-US" sz="1600" dirty="0" smtClean="0">
                <a:cs typeface="Arial" pitchFamily="34" charset="0"/>
              </a:rPr>
              <a:t>Delta Analysis Agent to filter through deltas and determine if monitored object conditions have been violated.</a:t>
            </a:r>
          </a:p>
          <a:p>
            <a:pPr marL="393700" lvl="1" indent="-336550">
              <a:buFont typeface="Wingdings" pitchFamily="2" charset="2"/>
              <a:buChar char="Ø"/>
            </a:pPr>
            <a:r>
              <a:rPr lang="en-US" sz="1600" dirty="0" smtClean="0">
                <a:cs typeface="Arial" pitchFamily="34" charset="0"/>
              </a:rPr>
              <a:t>Filtering distinguishes between single and multiple table filters and uses a threshold value to minimize execution of the invariant evaluation web service.</a:t>
            </a:r>
          </a:p>
          <a:p>
            <a:pPr marL="336550" indent="-336550">
              <a:buFont typeface="Wingdings" pitchFamily="2" charset="2"/>
              <a:buChar char="Ø"/>
            </a:pPr>
            <a:r>
              <a:rPr lang="en-US" sz="2000" dirty="0" smtClean="0">
                <a:cs typeface="Arial" pitchFamily="34" charset="0"/>
              </a:rPr>
              <a:t>Designed and Evaluated an Invariant Evaluation Web Service to make use of Materialized Views to handle condition re-evaluations.</a:t>
            </a:r>
          </a:p>
          <a:p>
            <a:pPr marL="336550" indent="-336550">
              <a:buFont typeface="Wingdings" pitchFamily="2" charset="2"/>
              <a:buChar char="Ø"/>
            </a:pPr>
            <a:r>
              <a:rPr lang="en-US" sz="2000" dirty="0" smtClean="0">
                <a:cs typeface="Arial" pitchFamily="34" charset="0"/>
              </a:rPr>
              <a:t>Invariants provide a way to monitor data consistency in an environment where the coordinated locking of data items across multiple service executions is not possible, thus providing better support for reliability and maintenance of user-defined correctness conditions among concurrent processes. </a:t>
            </a:r>
          </a:p>
          <a:p>
            <a:pPr marL="393700" lvl="1" indent="-336550">
              <a:buFont typeface="Wingdings" pitchFamily="2" charset="2"/>
              <a:buChar char="Ø"/>
            </a:pPr>
            <a:endParaRPr lang="en-US" dirty="0" smtClean="0">
              <a:latin typeface="Arial" pitchFamily="34" charset="0"/>
              <a:cs typeface="Arial" pitchFamily="34" charset="0"/>
            </a:endParaRPr>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cap="small" dirty="0" smtClean="0"/>
              <a:t>Future Research</a:t>
            </a:r>
            <a:endParaRPr lang="en-US" sz="3600" b="1" cap="small" dirty="0"/>
          </a:p>
        </p:txBody>
      </p:sp>
      <p:sp>
        <p:nvSpPr>
          <p:cNvPr id="11" name="Content Placeholder 10"/>
          <p:cNvSpPr>
            <a:spLocks noGrp="1"/>
          </p:cNvSpPr>
          <p:nvPr>
            <p:ph idx="1"/>
          </p:nvPr>
        </p:nvSpPr>
        <p:spPr>
          <a:xfrm>
            <a:off x="252412" y="822800"/>
            <a:ext cx="8637587" cy="5277964"/>
          </a:xfrm>
        </p:spPr>
        <p:txBody>
          <a:bodyPr/>
          <a:lstStyle/>
          <a:p>
            <a:pPr marL="336550" indent="-336550"/>
            <a:endParaRPr lang="en-US" sz="2800" dirty="0" smtClean="0">
              <a:latin typeface="Arial" pitchFamily="34" charset="0"/>
              <a:cs typeface="Arial" pitchFamily="34" charset="0"/>
            </a:endParaRPr>
          </a:p>
          <a:p>
            <a:pPr marL="403225" lvl="1" indent="-282575">
              <a:buFont typeface="Wingdings" pitchFamily="2" charset="2"/>
              <a:buChar char="§"/>
              <a:tabLst>
                <a:tab pos="633413" algn="l"/>
              </a:tabLst>
            </a:pPr>
            <a:r>
              <a:rPr lang="en-US" sz="3000" i="0" dirty="0" smtClean="0">
                <a:cs typeface="Arial" pitchFamily="34" charset="0"/>
              </a:rPr>
              <a:t>Using DEGS to monitor the created materialized </a:t>
            </a:r>
            <a:r>
              <a:rPr lang="en-US" sz="3000" dirty="0" smtClean="0">
                <a:cs typeface="Arial" pitchFamily="34" charset="0"/>
              </a:rPr>
              <a:t>v</a:t>
            </a:r>
            <a:r>
              <a:rPr lang="en-US" sz="3000" i="0" dirty="0" smtClean="0">
                <a:cs typeface="Arial" pitchFamily="34" charset="0"/>
              </a:rPr>
              <a:t>iews</a:t>
            </a:r>
          </a:p>
          <a:p>
            <a:pPr marL="403225" lvl="1" indent="-282575">
              <a:buFont typeface="Wingdings" pitchFamily="2" charset="2"/>
              <a:buChar char="§"/>
              <a:tabLst>
                <a:tab pos="633413" algn="l"/>
              </a:tabLst>
            </a:pPr>
            <a:r>
              <a:rPr lang="en-US" sz="3000" i="0" dirty="0" smtClean="0">
                <a:cs typeface="Arial" pitchFamily="34" charset="0"/>
              </a:rPr>
              <a:t>Statistical analysis to determine </a:t>
            </a:r>
            <a:r>
              <a:rPr lang="en-US" sz="3000" dirty="0" smtClean="0">
                <a:cs typeface="Arial" pitchFamily="34" charset="0"/>
              </a:rPr>
              <a:t>more accurate</a:t>
            </a:r>
            <a:r>
              <a:rPr lang="en-US" sz="3000" i="0" dirty="0" smtClean="0">
                <a:cs typeface="Arial" pitchFamily="34" charset="0"/>
              </a:rPr>
              <a:t> threshold values for different invariants.</a:t>
            </a:r>
          </a:p>
          <a:p>
            <a:pPr marL="403225" lvl="1" indent="-282575">
              <a:buFont typeface="Wingdings" pitchFamily="2" charset="2"/>
              <a:buChar char="§"/>
              <a:tabLst>
                <a:tab pos="633413" algn="l"/>
              </a:tabLst>
            </a:pPr>
            <a:r>
              <a:rPr lang="en-US" sz="3000" i="0" dirty="0" smtClean="0">
                <a:cs typeface="Arial" pitchFamily="34" charset="0"/>
              </a:rPr>
              <a:t>Enhance the Invariant Evaluation Web Service to push changes to the Invariant Agent</a:t>
            </a:r>
          </a:p>
          <a:p>
            <a:pPr marL="403225" lvl="1" indent="-282575">
              <a:buFont typeface="Wingdings" pitchFamily="2" charset="2"/>
              <a:buChar char="§"/>
              <a:tabLst>
                <a:tab pos="633413" algn="l"/>
              </a:tabLst>
            </a:pPr>
            <a:r>
              <a:rPr lang="en-US" sz="3000" i="0" dirty="0" smtClean="0">
                <a:cs typeface="Arial" pitchFamily="34" charset="0"/>
              </a:rPr>
              <a:t>Testing concurrent processes that use APs with Invariant monitoring capabilities</a:t>
            </a:r>
            <a:endParaRPr lang="en-US" dirty="0">
              <a:cs typeface="Arial" pitchFamily="34" charset="0"/>
            </a:endParaRPr>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r>
              <a:rPr lang="en-US" sz="3600" b="1" cap="small" dirty="0" smtClean="0"/>
              <a:t>Invariant Monitoring System</a:t>
            </a:r>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pPr algn="ctr"/>
            <a:r>
              <a:rPr lang="en-US" dirty="0" smtClean="0"/>
              <a:t>Questions?</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Content Placeholder 10"/>
          <p:cNvSpPr>
            <a:spLocks noGrp="1"/>
          </p:cNvSpPr>
          <p:nvPr>
            <p:ph idx="1"/>
          </p:nvPr>
        </p:nvSpPr>
        <p:spPr>
          <a:xfrm>
            <a:off x="569913" y="1378425"/>
            <a:ext cx="8229600" cy="5277964"/>
          </a:xfrm>
        </p:spPr>
        <p:txBody>
          <a:bodyPr/>
          <a:lstStyle/>
          <a:p>
            <a:pPr>
              <a:buFont typeface="Wingdings" pitchFamily="2" charset="2"/>
              <a:buChar char="Ø"/>
            </a:pPr>
            <a:r>
              <a:rPr lang="en-US" sz="2400" dirty="0" smtClean="0">
                <a:latin typeface="Arial" pitchFamily="34" charset="0"/>
                <a:cs typeface="Arial" pitchFamily="34" charset="0"/>
              </a:rPr>
              <a:t>Committee Members:</a:t>
            </a:r>
          </a:p>
          <a:p>
            <a:pPr marL="574675" lvl="1" indent="-234950">
              <a:buClrTx/>
            </a:pPr>
            <a:r>
              <a:rPr lang="en-US" dirty="0" smtClean="0">
                <a:latin typeface="Arial" pitchFamily="34" charset="0"/>
                <a:cs typeface="Arial" pitchFamily="34" charset="0"/>
              </a:rPr>
              <a:t>Dr. Susan D. Urban (Chair)</a:t>
            </a:r>
          </a:p>
          <a:p>
            <a:pPr marL="574675" lvl="1" indent="-234950">
              <a:buClrTx/>
            </a:pPr>
            <a:r>
              <a:rPr lang="en-US" dirty="0" smtClean="0">
                <a:latin typeface="Arial" pitchFamily="34" charset="0"/>
                <a:cs typeface="Arial" pitchFamily="34" charset="0"/>
              </a:rPr>
              <a:t>Dr. Michael Shin </a:t>
            </a:r>
          </a:p>
          <a:p>
            <a:pPr marL="574675" lvl="1" indent="-234950">
              <a:buClrTx/>
            </a:pPr>
            <a:r>
              <a:rPr lang="en-US" dirty="0" smtClean="0">
                <a:latin typeface="Arial" pitchFamily="34" charset="0"/>
                <a:cs typeface="Arial" pitchFamily="34" charset="0"/>
              </a:rPr>
              <a:t>Dr. Susan Mengel</a:t>
            </a:r>
          </a:p>
          <a:p>
            <a:pPr marL="457200" indent="-457200">
              <a:buFont typeface="Wingdings" pitchFamily="2" charset="2"/>
              <a:buChar char="Ø"/>
            </a:pPr>
            <a:endParaRPr lang="en-US" sz="2400" dirty="0" smtClean="0">
              <a:latin typeface="Arial" pitchFamily="34" charset="0"/>
              <a:cs typeface="Arial" pitchFamily="34" charset="0"/>
            </a:endParaRPr>
          </a:p>
          <a:p>
            <a:pPr marL="457200" indent="-457200">
              <a:buFont typeface="Wingdings" pitchFamily="2" charset="2"/>
              <a:buChar char="Ø"/>
            </a:pPr>
            <a:r>
              <a:rPr lang="en-US" sz="2400" dirty="0" smtClean="0">
                <a:latin typeface="Arial" pitchFamily="34" charset="0"/>
                <a:cs typeface="Arial" pitchFamily="34" charset="0"/>
              </a:rPr>
              <a:t>Le </a:t>
            </a:r>
            <a:r>
              <a:rPr lang="en-US" sz="2400" dirty="0" err="1" smtClean="0">
                <a:latin typeface="Arial" pitchFamily="34" charset="0"/>
                <a:cs typeface="Arial" pitchFamily="34" charset="0"/>
              </a:rPr>
              <a:t>Gao</a:t>
            </a:r>
            <a:r>
              <a:rPr lang="en-US" sz="2400" dirty="0" smtClean="0">
                <a:latin typeface="Arial" pitchFamily="34" charset="0"/>
                <a:cs typeface="Arial" pitchFamily="34" charset="0"/>
              </a:rPr>
              <a:t>, Mary Shuman</a:t>
            </a:r>
          </a:p>
          <a:p>
            <a:pPr marL="457200" indent="-457200">
              <a:buFont typeface="Wingdings" pitchFamily="2" charset="2"/>
              <a:buChar char="q"/>
            </a:pPr>
            <a:endParaRPr lang="en-US" sz="2400" dirty="0" smtClean="0">
              <a:latin typeface="Arial" pitchFamily="34" charset="0"/>
              <a:cs typeface="Arial" pitchFamily="34" charset="0"/>
            </a:endParaRPr>
          </a:p>
          <a:p>
            <a:pPr marL="457200" indent="-457200">
              <a:buFont typeface="Wingdings" pitchFamily="2" charset="2"/>
              <a:buChar char="q"/>
            </a:pPr>
            <a:endParaRPr lang="en-US" dirty="0">
              <a:latin typeface="Arial" pitchFamily="34" charset="0"/>
              <a:cs typeface="Arial" pitchFamily="34" charset="0"/>
            </a:endParaRPr>
          </a:p>
        </p:txBody>
      </p:sp>
      <p:sp>
        <p:nvSpPr>
          <p:cNvPr id="32772" name="Rectangle 2"/>
          <p:cNvSpPr>
            <a:spLocks noGrp="1" noChangeArrowheads="1"/>
          </p:cNvSpPr>
          <p:nvPr>
            <p:ph type="title"/>
          </p:nvPr>
        </p:nvSpPr>
        <p:spPr/>
        <p:txBody>
          <a:bodyPr/>
          <a:lstStyle/>
          <a:p>
            <a:r>
              <a:rPr lang="en-US" sz="3600" b="1" cap="small" dirty="0" smtClean="0"/>
              <a:t>Acknowledgements</a:t>
            </a:r>
            <a:endParaRPr lang="en-US" sz="3600" b="1" cap="small" dirty="0"/>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0" y="5124450"/>
            <a:ext cx="9144000" cy="646331"/>
          </a:xfrm>
          <a:prstGeom prst="rect">
            <a:avLst/>
          </a:prstGeom>
          <a:noFill/>
        </p:spPr>
        <p:txBody>
          <a:bodyPr wrap="square" rtlCol="0">
            <a:spAutoFit/>
          </a:bodyPr>
          <a:lstStyle/>
          <a:p>
            <a:pPr algn="ctr"/>
            <a:r>
              <a:rPr lang="en-US" sz="3600" dirty="0" smtClean="0">
                <a:solidFill>
                  <a:srgbClr val="C00000"/>
                </a:solidFill>
              </a:rPr>
              <a:t>The End </a:t>
            </a:r>
          </a:p>
        </p:txBody>
      </p:sp>
      <p:sp>
        <p:nvSpPr>
          <p:cNvPr id="14"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dirty="0" smtClean="0"/>
              <a:t>Update Algorithm</a:t>
            </a:r>
            <a:endParaRPr lang="en-US" sz="3600" b="1" dirty="0"/>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323" name="Object 3"/>
          <p:cNvGraphicFramePr>
            <a:graphicFrameLocks noChangeAspect="1"/>
          </p:cNvGraphicFramePr>
          <p:nvPr/>
        </p:nvGraphicFramePr>
        <p:xfrm>
          <a:off x="1959429" y="1204850"/>
          <a:ext cx="5295900" cy="5528458"/>
        </p:xfrm>
        <a:graphic>
          <a:graphicData uri="http://schemas.openxmlformats.org/presentationml/2006/ole">
            <p:oleObj spid="_x0000_s184323" name="Visio" r:id="rId4" imgW="7581900" imgH="8128000" progId="">
              <p:embed/>
            </p:oleObj>
          </a:graphicData>
        </a:graphic>
      </p:graphicFrame>
      <p:sp>
        <p:nvSpPr>
          <p:cNvPr id="12"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dirty="0" smtClean="0"/>
              <a:t>Remove Algorithm</a:t>
            </a:r>
            <a:endParaRPr lang="en-US" sz="3600" b="1" dirty="0"/>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6979" name="Object 3"/>
          <p:cNvGraphicFramePr>
            <a:graphicFrameLocks noChangeAspect="1"/>
          </p:cNvGraphicFramePr>
          <p:nvPr/>
        </p:nvGraphicFramePr>
        <p:xfrm>
          <a:off x="1947543" y="1175655"/>
          <a:ext cx="5295900" cy="5476875"/>
        </p:xfrm>
        <a:graphic>
          <a:graphicData uri="http://schemas.openxmlformats.org/presentationml/2006/ole">
            <p:oleObj spid="_x0000_s126979" name="Visio" r:id="rId4" imgW="7581900" imgH="7848600" progId="">
              <p:embed/>
            </p:oleObj>
          </a:graphicData>
        </a:graphic>
      </p:graphicFrame>
      <p:sp>
        <p:nvSpPr>
          <p:cNvPr id="12"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dirty="0" smtClean="0"/>
              <a:t>Insert/Delete Filtering</a:t>
            </a:r>
            <a:endParaRPr lang="en-US" sz="3600" b="1" dirty="0"/>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5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5347" name="Object 3"/>
          <p:cNvGraphicFramePr>
            <a:graphicFrameLocks noChangeAspect="1"/>
          </p:cNvGraphicFramePr>
          <p:nvPr/>
        </p:nvGraphicFramePr>
        <p:xfrm>
          <a:off x="1947552" y="1330036"/>
          <a:ext cx="5295900" cy="5229225"/>
        </p:xfrm>
        <a:graphic>
          <a:graphicData uri="http://schemas.openxmlformats.org/presentationml/2006/ole">
            <p:oleObj spid="_x0000_s185347" name="Visio" r:id="rId4" imgW="7581900" imgH="7480300" progId="">
              <p:embed/>
            </p:oleObj>
          </a:graphicData>
        </a:graphic>
      </p:graphicFrame>
      <p:sp>
        <p:nvSpPr>
          <p:cNvPr id="11"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Assurance Points</a:t>
            </a:r>
            <a:endParaRPr lang="en-US" sz="3600" b="1" dirty="0"/>
          </a:p>
        </p:txBody>
      </p:sp>
      <p:sp>
        <p:nvSpPr>
          <p:cNvPr id="3" name="Content Placeholder 2"/>
          <p:cNvSpPr>
            <a:spLocks noGrp="1"/>
          </p:cNvSpPr>
          <p:nvPr>
            <p:ph idx="1"/>
          </p:nvPr>
        </p:nvSpPr>
        <p:spPr>
          <a:xfrm>
            <a:off x="569913" y="1370401"/>
            <a:ext cx="8229600" cy="4525963"/>
          </a:xfrm>
        </p:spPr>
        <p:txBody>
          <a:bodyPr/>
          <a:lstStyle/>
          <a:p>
            <a:r>
              <a:rPr lang="en-US" sz="2000" dirty="0" err="1" smtClean="0"/>
              <a:t>Shrestha</a:t>
            </a:r>
            <a:r>
              <a:rPr lang="en-US" sz="2000" dirty="0" smtClean="0"/>
              <a:t>, R. Using Assurance Points and Integration Rules for Recovery in Service Composition.  M.S. Thesis, 2010.</a:t>
            </a:r>
          </a:p>
          <a:p>
            <a:pPr lvl="1"/>
            <a:r>
              <a:rPr lang="en-US" sz="1600" dirty="0" smtClean="0"/>
              <a:t>Part of the Decentralized Data Dependency Analysis Project</a:t>
            </a:r>
          </a:p>
          <a:p>
            <a:pPr lvl="1"/>
            <a:r>
              <a:rPr lang="en-US" sz="1600" dirty="0" smtClean="0"/>
              <a:t>Focused on enhancing a BPEL-like process with user-defined constraints</a:t>
            </a:r>
          </a:p>
          <a:p>
            <a:pPr lvl="1"/>
            <a:r>
              <a:rPr lang="en-US" sz="1600" dirty="0" smtClean="0"/>
              <a:t>Supports user defined checkpoints at locations within a process</a:t>
            </a:r>
          </a:p>
          <a:p>
            <a:pPr lvl="1"/>
            <a:r>
              <a:rPr lang="en-US" sz="1600" dirty="0" smtClean="0"/>
              <a:t>Three techniques for variable levels of recovery (</a:t>
            </a:r>
            <a:r>
              <a:rPr lang="en-US" sz="1600" dirty="0" err="1" smtClean="0"/>
              <a:t>APRollback</a:t>
            </a:r>
            <a:r>
              <a:rPr lang="en-US" sz="1600" dirty="0" smtClean="0"/>
              <a:t>, </a:t>
            </a:r>
            <a:r>
              <a:rPr lang="en-US" sz="1600" dirty="0" err="1" smtClean="0"/>
              <a:t>APRetry</a:t>
            </a:r>
            <a:r>
              <a:rPr lang="en-US" sz="1600" dirty="0" smtClean="0"/>
              <a:t>, APCC)</a:t>
            </a:r>
          </a:p>
        </p:txBody>
      </p:sp>
      <p:pic>
        <p:nvPicPr>
          <p:cNvPr id="4" name="Picture 1"/>
          <p:cNvPicPr>
            <a:picLocks noChangeAspect="1" noChangeArrowheads="1"/>
          </p:cNvPicPr>
          <p:nvPr/>
        </p:nvPicPr>
        <p:blipFill>
          <a:blip r:embed="rId2" cstate="print"/>
          <a:srcRect/>
          <a:stretch>
            <a:fillRect/>
          </a:stretch>
        </p:blipFill>
        <p:spPr bwMode="auto">
          <a:xfrm>
            <a:off x="711884" y="3406588"/>
            <a:ext cx="4191000" cy="3451412"/>
          </a:xfrm>
          <a:prstGeom prst="rect">
            <a:avLst/>
          </a:prstGeom>
          <a:noFill/>
          <a:ln w="9525">
            <a:noFill/>
            <a:miter lim="800000"/>
            <a:headEnd/>
            <a:tailEnd/>
          </a:ln>
        </p:spPr>
      </p:pic>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6" name="TextBox 5"/>
          <p:cNvSpPr txBox="1"/>
          <p:nvPr/>
        </p:nvSpPr>
        <p:spPr>
          <a:xfrm>
            <a:off x="4968110" y="3735633"/>
            <a:ext cx="3635856" cy="2585323"/>
          </a:xfrm>
          <a:prstGeom prst="rect">
            <a:avLst/>
          </a:prstGeom>
          <a:noFill/>
        </p:spPr>
        <p:txBody>
          <a:bodyPr wrap="none" rtlCol="0">
            <a:spAutoFit/>
          </a:bodyPr>
          <a:lstStyle/>
          <a:p>
            <a:r>
              <a:rPr lang="en-US" dirty="0" smtClean="0"/>
              <a:t>S. D. Urban, L. </a:t>
            </a:r>
            <a:r>
              <a:rPr lang="en-US" dirty="0" err="1" smtClean="0"/>
              <a:t>Gao</a:t>
            </a:r>
            <a:r>
              <a:rPr lang="en-US" dirty="0" smtClean="0"/>
              <a:t>, R. </a:t>
            </a:r>
            <a:r>
              <a:rPr lang="en-US" dirty="0" err="1" smtClean="0"/>
              <a:t>Shrestha</a:t>
            </a:r>
            <a:r>
              <a:rPr lang="en-US" dirty="0" smtClean="0"/>
              <a:t>,</a:t>
            </a:r>
          </a:p>
          <a:p>
            <a:r>
              <a:rPr lang="en-US" dirty="0" smtClean="0"/>
              <a:t>And A. Courter, Achieving</a:t>
            </a:r>
          </a:p>
          <a:p>
            <a:r>
              <a:rPr lang="en-US" dirty="0" smtClean="0"/>
              <a:t>Recovery in Service Composition</a:t>
            </a:r>
          </a:p>
          <a:p>
            <a:r>
              <a:rPr lang="en-US" dirty="0" smtClean="0"/>
              <a:t>Through Assurance Points and </a:t>
            </a:r>
          </a:p>
          <a:p>
            <a:r>
              <a:rPr lang="en-US" dirty="0" smtClean="0"/>
              <a:t>Integration Rules, to appear in </a:t>
            </a:r>
          </a:p>
          <a:p>
            <a:r>
              <a:rPr lang="en-US" i="1" dirty="0" smtClean="0"/>
              <a:t>Proceedings of the International</a:t>
            </a:r>
          </a:p>
          <a:p>
            <a:r>
              <a:rPr lang="en-US" i="1" dirty="0" smtClean="0"/>
              <a:t>Conference on Cooperative</a:t>
            </a:r>
          </a:p>
          <a:p>
            <a:r>
              <a:rPr lang="en-US" i="1" dirty="0" smtClean="0"/>
              <a:t>Information Systems (COOPIS)</a:t>
            </a:r>
            <a:r>
              <a:rPr lang="en-US" dirty="0" smtClean="0"/>
              <a:t>, </a:t>
            </a:r>
          </a:p>
          <a:p>
            <a:r>
              <a:rPr lang="en-US" dirty="0" smtClean="0"/>
              <a:t>Crete, Greece, October, 2010.</a:t>
            </a:r>
            <a:endParaRPr lang="en-US" dirty="0"/>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dirty="0" smtClean="0"/>
              <a:t>Update Filtering</a:t>
            </a:r>
            <a:endParaRPr lang="en-US" sz="3600" b="1" dirty="0"/>
          </a:p>
        </p:txBody>
      </p:sp>
      <p:sp>
        <p:nvSpPr>
          <p:cNvPr id="141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6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6371" name="Object 3"/>
          <p:cNvGraphicFramePr>
            <a:graphicFrameLocks noChangeAspect="1"/>
          </p:cNvGraphicFramePr>
          <p:nvPr/>
        </p:nvGraphicFramePr>
        <p:xfrm>
          <a:off x="1983181" y="1176501"/>
          <a:ext cx="5295900" cy="5461805"/>
        </p:xfrm>
        <a:graphic>
          <a:graphicData uri="http://schemas.openxmlformats.org/presentationml/2006/ole">
            <p:oleObj spid="_x0000_s186371" name="Visio" r:id="rId4" imgW="7581900" imgH="9334500" progId="">
              <p:embed/>
            </p:oleObj>
          </a:graphicData>
        </a:graphic>
      </p:graphicFrame>
      <p:sp>
        <p:nvSpPr>
          <p:cNvPr id="12"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r>
              <a:rPr lang="en-US" sz="3600" b="1" dirty="0" smtClean="0"/>
              <a:t>Update </a:t>
            </a:r>
            <a:r>
              <a:rPr lang="en-US" sz="3600" b="1" dirty="0" err="1" smtClean="0"/>
              <a:t>Tuple</a:t>
            </a:r>
            <a:r>
              <a:rPr lang="en-US" sz="3600" b="1" dirty="0" smtClean="0"/>
              <a:t> Count</a:t>
            </a:r>
            <a:endParaRPr lang="en-US" sz="3600" b="1" dirty="0"/>
          </a:p>
        </p:txBody>
      </p:sp>
      <p:sp>
        <p:nvSpPr>
          <p:cNvPr id="141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5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8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8659" name="Object 3"/>
          <p:cNvGraphicFramePr>
            <a:graphicFrameLocks noChangeAspect="1"/>
          </p:cNvGraphicFramePr>
          <p:nvPr/>
        </p:nvGraphicFramePr>
        <p:xfrm>
          <a:off x="1911925" y="1781298"/>
          <a:ext cx="5295900" cy="3228975"/>
        </p:xfrm>
        <a:graphic>
          <a:graphicData uri="http://schemas.openxmlformats.org/presentationml/2006/ole">
            <p:oleObj spid="_x0000_s198659" name="Visio" r:id="rId4" imgW="7581900" imgH="4635500" progId="">
              <p:embed/>
            </p:oleObj>
          </a:graphicData>
        </a:graphic>
      </p:graphicFrame>
      <p:sp>
        <p:nvSpPr>
          <p:cNvPr id="11"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The Invariant Concept</a:t>
            </a:r>
            <a:endParaRPr lang="en-US" sz="3600" b="1" dirty="0"/>
          </a:p>
        </p:txBody>
      </p:sp>
      <p:sp>
        <p:nvSpPr>
          <p:cNvPr id="3" name="Content Placeholder 2"/>
          <p:cNvSpPr>
            <a:spLocks noGrp="1"/>
          </p:cNvSpPr>
          <p:nvPr>
            <p:ph idx="1"/>
          </p:nvPr>
        </p:nvSpPr>
        <p:spPr>
          <a:xfrm>
            <a:off x="569913" y="1346658"/>
            <a:ext cx="8229600" cy="2037814"/>
          </a:xfrm>
        </p:spPr>
        <p:txBody>
          <a:bodyPr/>
          <a:lstStyle/>
          <a:p>
            <a:pPr>
              <a:buFont typeface="Arial" pitchFamily="34" charset="0"/>
              <a:buChar char="•"/>
            </a:pPr>
            <a:r>
              <a:rPr lang="en-US" sz="2400" dirty="0" smtClean="0"/>
              <a:t>APs provide checkpoints but cannot monitor conditions between APs</a:t>
            </a:r>
          </a:p>
          <a:p>
            <a:pPr>
              <a:buFont typeface="Arial" pitchFamily="34" charset="0"/>
              <a:buChar char="•"/>
            </a:pPr>
            <a:r>
              <a:rPr lang="en-US" sz="2400" dirty="0" smtClean="0"/>
              <a:t>Enhancing APs with the concept of monitored invariants</a:t>
            </a:r>
          </a:p>
          <a:p>
            <a:pPr>
              <a:buFont typeface="Arial" pitchFamily="34" charset="0"/>
              <a:buChar char="•"/>
            </a:pPr>
            <a:r>
              <a:rPr lang="en-US" sz="2400" dirty="0" smtClean="0"/>
              <a:t>Invariants allow stronger constraint monitoring for a specific duration of execution without locking data</a:t>
            </a:r>
          </a:p>
          <a:p>
            <a:endParaRPr lang="en-US" dirty="0"/>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
        <p:nvSpPr>
          <p:cNvPr id="278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78531" name="Object 3"/>
          <p:cNvGraphicFramePr>
            <a:graphicFrameLocks noChangeAspect="1"/>
          </p:cNvGraphicFramePr>
          <p:nvPr/>
        </p:nvGraphicFramePr>
        <p:xfrm>
          <a:off x="2232566" y="3776353"/>
          <a:ext cx="4857008" cy="2791131"/>
        </p:xfrm>
        <a:graphic>
          <a:graphicData uri="http://schemas.openxmlformats.org/presentationml/2006/ole">
            <p:oleObj spid="_x0000_s278531" name="Visio" r:id="rId3" imgW="6654800" imgH="3314700" progId="">
              <p:embed/>
            </p:oleObj>
          </a:graphicData>
        </a:graphic>
      </p:graphicFrame>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Research Objectives</a:t>
            </a:r>
            <a:endParaRPr lang="en-US" sz="3600" b="1" dirty="0"/>
          </a:p>
        </p:txBody>
      </p:sp>
      <p:sp>
        <p:nvSpPr>
          <p:cNvPr id="3" name="Content Placeholder 2"/>
          <p:cNvSpPr>
            <a:spLocks noGrp="1"/>
          </p:cNvSpPr>
          <p:nvPr>
            <p:ph idx="1"/>
          </p:nvPr>
        </p:nvSpPr>
        <p:spPr>
          <a:xfrm>
            <a:off x="569913" y="1204175"/>
            <a:ext cx="8229600" cy="4525963"/>
          </a:xfrm>
        </p:spPr>
        <p:txBody>
          <a:bodyPr/>
          <a:lstStyle/>
          <a:p>
            <a:pPr lvl="0"/>
            <a:r>
              <a:rPr lang="en-US" sz="2800" dirty="0" smtClean="0"/>
              <a:t>Develop the concept of invariants to monitor data in a concurrent environment that needs to enforce user-defined constraints</a:t>
            </a:r>
          </a:p>
          <a:p>
            <a:pPr lvl="1"/>
            <a:r>
              <a:rPr lang="en-US" dirty="0" smtClean="0"/>
              <a:t>Extend the AP model to support the expression of invariants.</a:t>
            </a:r>
          </a:p>
          <a:p>
            <a:pPr lvl="1"/>
            <a:r>
              <a:rPr lang="en-US" dirty="0" smtClean="0"/>
              <a:t>Design a prototype system for registration of invariants and analysis/extraction of data items to be monitored.</a:t>
            </a:r>
          </a:p>
          <a:p>
            <a:pPr lvl="1"/>
            <a:r>
              <a:rPr lang="en-US" dirty="0" smtClean="0"/>
              <a:t>Design and prototype a system for monitoring data changes together with any necessary revisions to the DEGS system to support monitoring capabilities.</a:t>
            </a:r>
          </a:p>
          <a:p>
            <a:pPr lvl="1"/>
            <a:r>
              <a:rPr lang="en-US" dirty="0" smtClean="0"/>
              <a:t>Design and prototype a notification and invariant re-evaluation system in response to data changes.</a:t>
            </a:r>
          </a:p>
          <a:p>
            <a:pPr lvl="1"/>
            <a:r>
              <a:rPr lang="en-US" dirty="0" smtClean="0"/>
              <a:t>Test and evaluate the invariant re-evaluation system.</a:t>
            </a:r>
          </a:p>
          <a:p>
            <a:endParaRPr lang="en-US" dirty="0"/>
          </a:p>
        </p:txBody>
      </p:sp>
      <p:sp>
        <p:nvSpPr>
          <p:cNvPr id="4"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
          <p:cNvSpPr>
            <a:spLocks noGrp="1" noChangeArrowheads="1"/>
          </p:cNvSpPr>
          <p:nvPr>
            <p:ph type="ctrTitle"/>
          </p:nvPr>
        </p:nvSpPr>
        <p:spPr/>
        <p:txBody>
          <a:bodyPr/>
          <a:lstStyle/>
          <a:p>
            <a:endParaRPr lang="en-US" sz="3600" dirty="0" smtClean="0"/>
          </a:p>
        </p:txBody>
      </p:sp>
      <p:sp>
        <p:nvSpPr>
          <p:cNvPr id="43011" name="Rectangle 7"/>
          <p:cNvSpPr>
            <a:spLocks noGrp="1" noChangeArrowheads="1"/>
          </p:cNvSpPr>
          <p:nvPr>
            <p:ph type="subTitle" idx="1"/>
          </p:nvPr>
        </p:nvSpPr>
        <p:spPr>
          <a:xfrm>
            <a:off x="566738" y="3076575"/>
            <a:ext cx="8108950" cy="1752600"/>
          </a:xfrm>
        </p:spPr>
        <p:txBody>
          <a:bodyPr/>
          <a:lstStyle/>
          <a:p>
            <a:r>
              <a:rPr lang="en-US" dirty="0" smtClean="0"/>
              <a:t>Related Work</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zh-CN" sz="3600" b="1" dirty="0" smtClean="0">
                <a:ea typeface="宋体" charset="-122"/>
              </a:rPr>
              <a:t>Related Work</a:t>
            </a:r>
          </a:p>
        </p:txBody>
      </p:sp>
      <p:sp>
        <p:nvSpPr>
          <p:cNvPr id="24580" name="Rectangle 3"/>
          <p:cNvSpPr>
            <a:spLocks noGrp="1" noChangeArrowheads="1"/>
          </p:cNvSpPr>
          <p:nvPr>
            <p:ph type="body" idx="1"/>
          </p:nvPr>
        </p:nvSpPr>
        <p:spPr>
          <a:xfrm>
            <a:off x="457200" y="1371600"/>
            <a:ext cx="8382000" cy="4953000"/>
          </a:xfrm>
        </p:spPr>
        <p:txBody>
          <a:bodyPr/>
          <a:lstStyle/>
          <a:p>
            <a:pPr>
              <a:buFont typeface="Arial" pitchFamily="34" charset="0"/>
              <a:buChar char="•"/>
            </a:pPr>
            <a:r>
              <a:rPr lang="en-US" sz="2400" dirty="0" smtClean="0"/>
              <a:t>Transactional Workflows </a:t>
            </a:r>
          </a:p>
          <a:p>
            <a:pPr>
              <a:buNone/>
            </a:pPr>
            <a:r>
              <a:rPr lang="en-US" sz="2000" dirty="0" smtClean="0"/>
              <a:t>  (</a:t>
            </a:r>
            <a:r>
              <a:rPr lang="en-US" sz="2000" dirty="0" err="1" smtClean="0"/>
              <a:t>Sheth</a:t>
            </a:r>
            <a:r>
              <a:rPr lang="en-US" sz="2000" dirty="0" smtClean="0"/>
              <a:t>, 1997)</a:t>
            </a:r>
          </a:p>
          <a:p>
            <a:pPr>
              <a:buFont typeface="Arial" pitchFamily="34" charset="0"/>
              <a:buChar char="•"/>
            </a:pPr>
            <a:r>
              <a:rPr lang="en-US" sz="2400" dirty="0" smtClean="0"/>
              <a:t>Transactional Issues for Web Services</a:t>
            </a:r>
          </a:p>
          <a:p>
            <a:pPr>
              <a:buNone/>
            </a:pPr>
            <a:r>
              <a:rPr lang="en-US" sz="2000" dirty="0" smtClean="0"/>
              <a:t>  (</a:t>
            </a:r>
            <a:r>
              <a:rPr lang="en-US" sz="2000" dirty="0" err="1" smtClean="0"/>
              <a:t>Papazoglou</a:t>
            </a:r>
            <a:r>
              <a:rPr lang="en-US" sz="2000" dirty="0" smtClean="0"/>
              <a:t>, 2003)</a:t>
            </a:r>
          </a:p>
          <a:p>
            <a:pPr>
              <a:buFont typeface="Arial" pitchFamily="34" charset="0"/>
              <a:buChar char="•"/>
            </a:pPr>
            <a:r>
              <a:rPr lang="en-US" sz="2400" dirty="0" smtClean="0"/>
              <a:t>Tentative Holding </a:t>
            </a:r>
          </a:p>
          <a:p>
            <a:pPr>
              <a:buNone/>
            </a:pPr>
            <a:r>
              <a:rPr lang="en-US" sz="2000" dirty="0" smtClean="0"/>
              <a:t>(</a:t>
            </a:r>
            <a:r>
              <a:rPr lang="en-US" sz="2000" dirty="0" err="1" smtClean="0"/>
              <a:t>Limthanmaphon</a:t>
            </a:r>
            <a:r>
              <a:rPr lang="en-US" sz="2000" dirty="0" smtClean="0"/>
              <a:t>&amp; Zhang, 2004)</a:t>
            </a:r>
          </a:p>
          <a:p>
            <a:pPr>
              <a:buFont typeface="Arial" pitchFamily="34" charset="0"/>
              <a:buChar char="•"/>
            </a:pPr>
            <a:r>
              <a:rPr lang="en-US" sz="2400" dirty="0" smtClean="0"/>
              <a:t>Promises Approach </a:t>
            </a:r>
          </a:p>
          <a:p>
            <a:pPr>
              <a:buNone/>
            </a:pPr>
            <a:r>
              <a:rPr lang="en-US" sz="2000" dirty="0" smtClean="0"/>
              <a:t>  (Chen, </a:t>
            </a:r>
            <a:r>
              <a:rPr lang="en-US" sz="2000" dirty="0" err="1" smtClean="0"/>
              <a:t>Fekete</a:t>
            </a:r>
            <a:r>
              <a:rPr lang="en-US" sz="2000" dirty="0" smtClean="0"/>
              <a:t>, Greenfield, &amp; Jang, 2009)</a:t>
            </a:r>
          </a:p>
          <a:p>
            <a:pPr>
              <a:buFont typeface="Arial" pitchFamily="34" charset="0"/>
              <a:buChar char="•"/>
            </a:pPr>
            <a:r>
              <a:rPr lang="en-US" sz="2400" dirty="0" smtClean="0"/>
              <a:t>Transactional Attitudes </a:t>
            </a:r>
          </a:p>
          <a:p>
            <a:pPr>
              <a:buNone/>
            </a:pPr>
            <a:r>
              <a:rPr lang="en-US" sz="2000" dirty="0" smtClean="0"/>
              <a:t>  (</a:t>
            </a:r>
            <a:r>
              <a:rPr lang="en-US" sz="2000" dirty="0" err="1" smtClean="0"/>
              <a:t>Mikalsen</a:t>
            </a:r>
            <a:r>
              <a:rPr lang="en-US" sz="2000" dirty="0" smtClean="0"/>
              <a:t>, Tai, &amp;</a:t>
            </a:r>
            <a:r>
              <a:rPr lang="en-US" sz="2000" dirty="0" err="1" smtClean="0"/>
              <a:t>Rouvellou</a:t>
            </a:r>
            <a:r>
              <a:rPr lang="en-US" sz="2000" dirty="0" smtClean="0"/>
              <a:t>, 2002)</a:t>
            </a:r>
            <a:endParaRPr lang="en-US" altLang="zh-CN" sz="2000" dirty="0" smtClean="0">
              <a:ea typeface="宋体" charset="-122"/>
            </a:endParaRPr>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ltLang="zh-CN" sz="3600" b="1" dirty="0" smtClean="0">
                <a:ea typeface="宋体" charset="-122"/>
              </a:rPr>
              <a:t>Related Work</a:t>
            </a:r>
          </a:p>
        </p:txBody>
      </p:sp>
      <p:sp>
        <p:nvSpPr>
          <p:cNvPr id="24580" name="Rectangle 3"/>
          <p:cNvSpPr>
            <a:spLocks noGrp="1" noChangeArrowheads="1"/>
          </p:cNvSpPr>
          <p:nvPr>
            <p:ph type="body" idx="1"/>
          </p:nvPr>
        </p:nvSpPr>
        <p:spPr>
          <a:xfrm>
            <a:off x="445325" y="1151906"/>
            <a:ext cx="8382000" cy="5042065"/>
          </a:xfrm>
        </p:spPr>
        <p:txBody>
          <a:bodyPr/>
          <a:lstStyle/>
          <a:p>
            <a:pPr>
              <a:buFont typeface="Arial" pitchFamily="34" charset="0"/>
              <a:buChar char="•"/>
            </a:pPr>
            <a:r>
              <a:rPr lang="en-US" sz="2400" dirty="0" smtClean="0"/>
              <a:t>Reservation-Based Approach </a:t>
            </a:r>
          </a:p>
          <a:p>
            <a:pPr>
              <a:buNone/>
            </a:pPr>
            <a:r>
              <a:rPr lang="en-US" sz="1600" dirty="0" smtClean="0"/>
              <a:t>  (Zhao, Moser, &amp;</a:t>
            </a:r>
            <a:r>
              <a:rPr lang="en-US" sz="1600" dirty="0" err="1" smtClean="0"/>
              <a:t>Melliar</a:t>
            </a:r>
            <a:r>
              <a:rPr lang="en-US" sz="1600" dirty="0" smtClean="0"/>
              <a:t>-Smith, 2009)</a:t>
            </a:r>
          </a:p>
          <a:p>
            <a:pPr>
              <a:buFont typeface="Arial" pitchFamily="34" charset="0"/>
              <a:buChar char="•"/>
            </a:pPr>
            <a:r>
              <a:rPr lang="en-US" sz="2400" dirty="0" smtClean="0"/>
              <a:t>Monitoring Extension to BPEL </a:t>
            </a:r>
          </a:p>
          <a:p>
            <a:pPr>
              <a:buNone/>
            </a:pPr>
            <a:r>
              <a:rPr lang="en-US" sz="1600" dirty="0" smtClean="0"/>
              <a:t>  (</a:t>
            </a:r>
            <a:r>
              <a:rPr lang="en-US" sz="1600" dirty="0" err="1" smtClean="0"/>
              <a:t>Baresi</a:t>
            </a:r>
            <a:r>
              <a:rPr lang="en-US" sz="1600" dirty="0" smtClean="0"/>
              <a:t>&amp; Guinea, 2005)</a:t>
            </a:r>
          </a:p>
          <a:p>
            <a:pPr>
              <a:buFont typeface="Arial" pitchFamily="34" charset="0"/>
              <a:buChar char="•"/>
            </a:pPr>
            <a:r>
              <a:rPr lang="en-US" sz="2400" dirty="0" smtClean="0"/>
              <a:t>Aspect-Oriented Workflows </a:t>
            </a:r>
          </a:p>
          <a:p>
            <a:pPr>
              <a:buNone/>
            </a:pPr>
            <a:r>
              <a:rPr lang="en-US" sz="1600" dirty="0" smtClean="0"/>
              <a:t>  (A. </a:t>
            </a:r>
            <a:r>
              <a:rPr lang="en-US" sz="1600" dirty="0" err="1" smtClean="0"/>
              <a:t>Charfi&amp;Mezini</a:t>
            </a:r>
            <a:r>
              <a:rPr lang="en-US" sz="1600" dirty="0" smtClean="0"/>
              <a:t>, 2006) (Wu, et al., 2010)</a:t>
            </a:r>
          </a:p>
          <a:p>
            <a:pPr>
              <a:buFont typeface="Arial" pitchFamily="34" charset="0"/>
              <a:buChar char="•"/>
            </a:pPr>
            <a:r>
              <a:rPr lang="en-US" sz="2400" dirty="0" smtClean="0"/>
              <a:t>The Invariant Concept allows users to define constraints and how long to monitor these constraints</a:t>
            </a:r>
          </a:p>
          <a:p>
            <a:pPr lvl="2"/>
            <a:r>
              <a:rPr lang="en-US" sz="1600" i="0" dirty="0" smtClean="0"/>
              <a:t>Express user-defined constraints</a:t>
            </a:r>
          </a:p>
          <a:p>
            <a:pPr lvl="2"/>
            <a:r>
              <a:rPr lang="en-US" sz="1600" i="0" dirty="0" smtClean="0"/>
              <a:t>Monitor the constraint conditions</a:t>
            </a:r>
          </a:p>
          <a:p>
            <a:pPr lvl="2"/>
            <a:r>
              <a:rPr lang="en-US" sz="1600" i="0" dirty="0" smtClean="0"/>
              <a:t>Specify the monitoring time frame</a:t>
            </a:r>
          </a:p>
          <a:p>
            <a:pPr lvl="2"/>
            <a:r>
              <a:rPr lang="en-US" sz="1600" i="0" dirty="0" smtClean="0"/>
              <a:t>Not reservation or promise based</a:t>
            </a:r>
          </a:p>
          <a:p>
            <a:pPr lvl="2"/>
            <a:r>
              <a:rPr lang="en-US" sz="1600" i="0" dirty="0" smtClean="0"/>
              <a:t>Optimistic approach to concurrent execution</a:t>
            </a:r>
          </a:p>
          <a:p>
            <a:pPr marL="1033463" lvl="2" eaLnBrk="1" hangingPunct="1">
              <a:lnSpc>
                <a:spcPct val="80000"/>
              </a:lnSpc>
              <a:buNone/>
            </a:pPr>
            <a:endParaRPr lang="en-US" altLang="zh-CN" sz="1600" dirty="0" smtClean="0">
              <a:ea typeface="宋体" charset="-122"/>
            </a:endParaRPr>
          </a:p>
          <a:p>
            <a:pPr eaLnBrk="1" hangingPunct="1">
              <a:lnSpc>
                <a:spcPct val="80000"/>
              </a:lnSpc>
              <a:buFont typeface="Wingdings" charset="2"/>
              <a:buNone/>
            </a:pPr>
            <a:endParaRPr lang="en-US" altLang="zh-CN" sz="1800" dirty="0" smtClean="0">
              <a:ea typeface="宋体" charset="-122"/>
            </a:endParaRPr>
          </a:p>
        </p:txBody>
      </p:sp>
      <p:sp>
        <p:nvSpPr>
          <p:cNvPr id="5" name="Slide Number Placeholder 5"/>
          <p:cNvSpPr txBox="1">
            <a:spLocks/>
          </p:cNvSpPr>
          <p:nvPr/>
        </p:nvSpPr>
        <p:spPr>
          <a:xfrm>
            <a:off x="6553200" y="6248400"/>
            <a:ext cx="2133600" cy="457200"/>
          </a:xfrm>
          <a:prstGeom prst="rect">
            <a:avLst/>
          </a:prstGeom>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4DEC7-FE07-453D-8394-006384A430DA}" type="slidenum">
              <a:rPr kumimoji="0" lang="en-US" sz="1200" b="0" i="0" u="none" strike="noStrike" kern="1200" cap="none" spc="0" normalizeH="0" baseline="0" noProof="0" smtClean="0">
                <a:ln>
                  <a:noFill/>
                </a:ln>
                <a:solidFill>
                  <a:srgbClr val="898989"/>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898989"/>
              </a:solidFill>
              <a:effectLst/>
              <a:uLnTx/>
              <a:uFillTx/>
              <a:latin typeface="Arial" charset="0"/>
              <a:ea typeface="ＭＳ Ｐゴシック" charset="-128"/>
              <a:cs typeface="+mn-cs"/>
            </a:endParaRP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8277</TotalTime>
  <Words>2215</Words>
  <Application>Microsoft Macintosh PowerPoint</Application>
  <PresentationFormat>On-screen Show (4:3)</PresentationFormat>
  <Paragraphs>331</Paragraphs>
  <Slides>41</Slides>
  <Notes>32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Visio</vt:lpstr>
      <vt:lpstr>Supporting Data Consistency in Concurrent Process Execution with Assurance Points and Invariants*</vt:lpstr>
      <vt:lpstr>Overview of Presentation</vt:lpstr>
      <vt:lpstr>Motivation</vt:lpstr>
      <vt:lpstr>Assurance Points</vt:lpstr>
      <vt:lpstr>The Invariant Concept</vt:lpstr>
      <vt:lpstr>Research Objectives</vt:lpstr>
      <vt:lpstr>Slide 7</vt:lpstr>
      <vt:lpstr>Related Work</vt:lpstr>
      <vt:lpstr>Related Work</vt:lpstr>
      <vt:lpstr>Slide 10</vt:lpstr>
      <vt:lpstr>Delta-Enabled Grid Services (DEGS)</vt:lpstr>
      <vt:lpstr>Service Composition with Assurance Points (APs)</vt:lpstr>
      <vt:lpstr>Slide 13</vt:lpstr>
      <vt:lpstr>The Invariant Monitoring System</vt:lpstr>
      <vt:lpstr>Challenges for the Invariant Monitoring System</vt:lpstr>
      <vt:lpstr>Invariant Specification</vt:lpstr>
      <vt:lpstr>Hotel Room Monitoring Example</vt:lpstr>
      <vt:lpstr>Bank Loan Monitoring Example</vt:lpstr>
      <vt:lpstr>Slide 19</vt:lpstr>
      <vt:lpstr>Monitored Objects</vt:lpstr>
      <vt:lpstr>XML Representation of Invariants</vt:lpstr>
      <vt:lpstr>Invariant Registration</vt:lpstr>
      <vt:lpstr>Evaluation Web Service</vt:lpstr>
      <vt:lpstr>Extensions to DEGS</vt:lpstr>
      <vt:lpstr>Invariant Storage Container</vt:lpstr>
      <vt:lpstr>Overview of the Filtering Process</vt:lpstr>
      <vt:lpstr>Single Table Filtering</vt:lpstr>
      <vt:lpstr>Multiple Table Filtering</vt:lpstr>
      <vt:lpstr>Slide 29</vt:lpstr>
      <vt:lpstr>Test Structure</vt:lpstr>
      <vt:lpstr>Evaluation of the Invariant Evaluation WS</vt:lpstr>
      <vt:lpstr>Evaluation of the Invariant Evaluation WS</vt:lpstr>
      <vt:lpstr>Summary and Contributions</vt:lpstr>
      <vt:lpstr>Future Research</vt:lpstr>
      <vt:lpstr>Invariant Monitoring System</vt:lpstr>
      <vt:lpstr>Acknowledgements</vt:lpstr>
      <vt:lpstr>Update Algorithm</vt:lpstr>
      <vt:lpstr>Remove Algorithm</vt:lpstr>
      <vt:lpstr>Insert/Delete Filtering</vt:lpstr>
      <vt:lpstr>Update Filtering</vt:lpstr>
      <vt:lpstr>Update Tuple Count</vt:lpstr>
    </vt:vector>
  </TitlesOfParts>
  <Company>Presentation Diva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Susan Urban</cp:lastModifiedBy>
  <cp:revision>1228</cp:revision>
  <cp:lastPrinted>2005-08-11T16:18:25Z</cp:lastPrinted>
  <dcterms:created xsi:type="dcterms:W3CDTF">2010-08-23T14:25:36Z</dcterms:created>
  <dcterms:modified xsi:type="dcterms:W3CDTF">2010-08-23T14:28:48Z</dcterms:modified>
</cp:coreProperties>
</file>